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3" r:id="rId6"/>
    <p:sldId id="261" r:id="rId7"/>
    <p:sldId id="268" r:id="rId8"/>
    <p:sldId id="269" r:id="rId9"/>
    <p:sldId id="271" r:id="rId10"/>
  </p:sldIdLst>
  <p:sldSz cx="9144000" cy="6858000" type="screen4x3"/>
  <p:notesSz cx="6815138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82CB-AC22-4519-AEA7-D4E485BF28AD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0886-BE3D-4F9A-83A6-3B9FA49831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3494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82CB-AC22-4519-AEA7-D4E485BF28AD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0886-BE3D-4F9A-83A6-3B9FA49831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9627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82CB-AC22-4519-AEA7-D4E485BF28AD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0886-BE3D-4F9A-83A6-3B9FA49831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4752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82CB-AC22-4519-AEA7-D4E485BF28AD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0886-BE3D-4F9A-83A6-3B9FA49831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8572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82CB-AC22-4519-AEA7-D4E485BF28AD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0886-BE3D-4F9A-83A6-3B9FA49831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4076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82CB-AC22-4519-AEA7-D4E485BF28AD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0886-BE3D-4F9A-83A6-3B9FA49831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754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82CB-AC22-4519-AEA7-D4E485BF28AD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0886-BE3D-4F9A-83A6-3B9FA49831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1303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82CB-AC22-4519-AEA7-D4E485BF28AD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0886-BE3D-4F9A-83A6-3B9FA49831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471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82CB-AC22-4519-AEA7-D4E485BF28AD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0886-BE3D-4F9A-83A6-3B9FA49831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6358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82CB-AC22-4519-AEA7-D4E485BF28AD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0886-BE3D-4F9A-83A6-3B9FA49831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5221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82CB-AC22-4519-AEA7-D4E485BF28AD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0886-BE3D-4F9A-83A6-3B9FA49831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515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882CB-AC22-4519-AEA7-D4E485BF28AD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60886-BE3D-4F9A-83A6-3B9FA49831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764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3226" cy="687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4653136"/>
            <a:ext cx="7128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Старшего  воспитателя детского сада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2958428"/>
            <a:ext cx="40724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>
                <a:solidFill>
                  <a:srgbClr val="C00000"/>
                </a:solidFill>
              </a:rPr>
              <a:t>ПОРТФОЛИО</a:t>
            </a:r>
            <a:endParaRPr lang="ru-RU" sz="5400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 l="10121" r="4939" b="16043"/>
          <a:stretch>
            <a:fillRect/>
          </a:stretch>
        </p:blipFill>
        <p:spPr bwMode="auto">
          <a:xfrm>
            <a:off x="395536" y="2060848"/>
            <a:ext cx="3644900" cy="21494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449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992"/>
            <a:ext cx="9133432" cy="681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07904" y="1371472"/>
            <a:ext cx="525658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660066"/>
                </a:solidFill>
              </a:rPr>
              <a:t>Меретукова Тамара </a:t>
            </a:r>
            <a:r>
              <a:rPr lang="ru-RU" sz="2000" b="1" i="1" dirty="0" err="1" smtClean="0">
                <a:solidFill>
                  <a:srgbClr val="660066"/>
                </a:solidFill>
              </a:rPr>
              <a:t>Байзетовна</a:t>
            </a:r>
            <a:endParaRPr lang="ru-RU" sz="2000" b="1" dirty="0">
              <a:solidFill>
                <a:srgbClr val="660066"/>
              </a:solidFill>
            </a:endParaRPr>
          </a:p>
          <a:p>
            <a:r>
              <a:rPr lang="ru-RU" sz="1600" b="1" u="sng" dirty="0">
                <a:solidFill>
                  <a:srgbClr val="002060"/>
                </a:solidFill>
              </a:rPr>
              <a:t>Дата рождения: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i="1" dirty="0" smtClean="0">
                <a:solidFill>
                  <a:srgbClr val="660066"/>
                </a:solidFill>
              </a:rPr>
              <a:t>04.03.1959г</a:t>
            </a:r>
            <a:r>
              <a:rPr lang="ru-RU" sz="1600" b="1" i="1" dirty="0">
                <a:solidFill>
                  <a:srgbClr val="660066"/>
                </a:solidFill>
              </a:rPr>
              <a:t>.</a:t>
            </a:r>
            <a:endParaRPr lang="ru-RU" sz="1600" dirty="0">
              <a:solidFill>
                <a:srgbClr val="660066"/>
              </a:solidFill>
            </a:endParaRPr>
          </a:p>
          <a:p>
            <a:r>
              <a:rPr lang="ru-RU" sz="1600" b="1" u="sng" dirty="0">
                <a:solidFill>
                  <a:srgbClr val="002060"/>
                </a:solidFill>
              </a:rPr>
              <a:t>Образование:</a:t>
            </a:r>
            <a:r>
              <a:rPr lang="ru-RU" sz="1600" i="1" dirty="0"/>
              <a:t> </a:t>
            </a:r>
            <a:r>
              <a:rPr lang="ru-RU" sz="1600" b="1" i="1" dirty="0">
                <a:solidFill>
                  <a:srgbClr val="660066"/>
                </a:solidFill>
              </a:rPr>
              <a:t>высшее </a:t>
            </a:r>
            <a:r>
              <a:rPr lang="ru-RU" sz="1600" b="1" i="1" dirty="0" smtClean="0">
                <a:solidFill>
                  <a:srgbClr val="660066"/>
                </a:solidFill>
              </a:rPr>
              <a:t>педагогическое АГУ – 1995г</a:t>
            </a:r>
            <a:endParaRPr lang="ru-RU" sz="1600" dirty="0">
              <a:solidFill>
                <a:srgbClr val="660066"/>
              </a:solidFill>
            </a:endParaRPr>
          </a:p>
          <a:p>
            <a:r>
              <a:rPr lang="ru-RU" sz="1600" b="1" u="sng" dirty="0">
                <a:solidFill>
                  <a:srgbClr val="002060"/>
                </a:solidFill>
              </a:rPr>
              <a:t>Квалификация по диплому: </a:t>
            </a:r>
            <a:r>
              <a:rPr lang="ru-RU" sz="1600" b="1" i="1" dirty="0">
                <a:solidFill>
                  <a:srgbClr val="660066"/>
                </a:solidFill>
              </a:rPr>
              <a:t>Преподаватель дошкольной   педагогики и психологии </a:t>
            </a:r>
            <a:r>
              <a:rPr lang="ru-RU" sz="1600" b="1" i="1" dirty="0" smtClean="0">
                <a:solidFill>
                  <a:srgbClr val="660066"/>
                </a:solidFill>
              </a:rPr>
              <a:t>, методист</a:t>
            </a:r>
            <a:endParaRPr lang="ru-RU" sz="1600" dirty="0">
              <a:solidFill>
                <a:srgbClr val="660066"/>
              </a:solidFill>
            </a:endParaRPr>
          </a:p>
          <a:p>
            <a:r>
              <a:rPr lang="ru-RU" sz="1600" b="1" u="sng" dirty="0">
                <a:solidFill>
                  <a:srgbClr val="002060"/>
                </a:solidFill>
              </a:rPr>
              <a:t>Образовательное учреждение: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i="1" dirty="0">
                <a:solidFill>
                  <a:srgbClr val="660066"/>
                </a:solidFill>
              </a:rPr>
              <a:t>Муниципальное </a:t>
            </a:r>
            <a:r>
              <a:rPr lang="ru-RU" sz="1600" b="1" i="1" dirty="0" smtClean="0">
                <a:solidFill>
                  <a:srgbClr val="660066"/>
                </a:solidFill>
              </a:rPr>
              <a:t>бюджетное дошкольное </a:t>
            </a:r>
            <a:r>
              <a:rPr lang="ru-RU" sz="1600" b="1" i="1" dirty="0">
                <a:solidFill>
                  <a:srgbClr val="660066"/>
                </a:solidFill>
              </a:rPr>
              <a:t>образовательное учреждение </a:t>
            </a:r>
            <a:r>
              <a:rPr lang="ru-RU" sz="1600" b="1" i="1" dirty="0" smtClean="0">
                <a:solidFill>
                  <a:srgbClr val="660066"/>
                </a:solidFill>
              </a:rPr>
              <a:t>«Детский </a:t>
            </a:r>
            <a:r>
              <a:rPr lang="ru-RU" sz="1600" b="1" i="1" dirty="0">
                <a:solidFill>
                  <a:srgbClr val="660066"/>
                </a:solidFill>
              </a:rPr>
              <a:t>сад </a:t>
            </a:r>
            <a:r>
              <a:rPr lang="ru-RU" sz="1600" b="1" i="1" dirty="0" err="1" smtClean="0">
                <a:solidFill>
                  <a:srgbClr val="660066"/>
                </a:solidFill>
              </a:rPr>
              <a:t>общеразвивающего</a:t>
            </a:r>
            <a:r>
              <a:rPr lang="ru-RU" sz="1600" b="1" i="1" dirty="0" smtClean="0">
                <a:solidFill>
                  <a:srgbClr val="660066"/>
                </a:solidFill>
              </a:rPr>
              <a:t> вида №1 «Насып с </a:t>
            </a:r>
            <a:r>
              <a:rPr lang="ru-RU" sz="1600" b="1" i="1" dirty="0">
                <a:solidFill>
                  <a:srgbClr val="660066"/>
                </a:solidFill>
              </a:rPr>
              <a:t>приоритетным </a:t>
            </a:r>
            <a:r>
              <a:rPr lang="ru-RU" sz="1600" b="1" i="1" dirty="0" smtClean="0">
                <a:solidFill>
                  <a:srgbClr val="660066"/>
                </a:solidFill>
              </a:rPr>
              <a:t>направлением познавательно-речевого </a:t>
            </a:r>
            <a:r>
              <a:rPr lang="ru-RU" sz="1600" b="1" i="1" dirty="0">
                <a:solidFill>
                  <a:srgbClr val="660066"/>
                </a:solidFill>
              </a:rPr>
              <a:t>развития детей</a:t>
            </a:r>
            <a:r>
              <a:rPr lang="ru-RU" sz="1600" b="1" i="1" dirty="0" smtClean="0">
                <a:solidFill>
                  <a:srgbClr val="660066"/>
                </a:solidFill>
              </a:rPr>
              <a:t>»</a:t>
            </a:r>
            <a:endParaRPr lang="ru-RU" sz="1600" dirty="0">
              <a:solidFill>
                <a:srgbClr val="660066"/>
              </a:solidFill>
            </a:endParaRPr>
          </a:p>
          <a:p>
            <a:r>
              <a:rPr lang="ru-RU" sz="1600" b="1" u="sng" dirty="0">
                <a:solidFill>
                  <a:srgbClr val="002060"/>
                </a:solidFill>
              </a:rPr>
              <a:t>Должность:</a:t>
            </a:r>
            <a:r>
              <a:rPr lang="ru-RU" sz="1600" dirty="0"/>
              <a:t> </a:t>
            </a:r>
            <a:r>
              <a:rPr lang="ru-RU" sz="1600" b="1" i="1" dirty="0"/>
              <a:t> </a:t>
            </a:r>
            <a:r>
              <a:rPr lang="ru-RU" sz="1600" b="1" i="1" dirty="0" smtClean="0">
                <a:solidFill>
                  <a:srgbClr val="7030A0"/>
                </a:solidFill>
              </a:rPr>
              <a:t>старший </a:t>
            </a:r>
            <a:r>
              <a:rPr lang="ru-RU" sz="1600" b="1" i="1" dirty="0" smtClean="0">
                <a:solidFill>
                  <a:srgbClr val="660066"/>
                </a:solidFill>
              </a:rPr>
              <a:t>воспитатель </a:t>
            </a:r>
            <a:endParaRPr lang="ru-RU" sz="1600" dirty="0">
              <a:solidFill>
                <a:srgbClr val="660066"/>
              </a:solidFill>
            </a:endParaRPr>
          </a:p>
          <a:p>
            <a:r>
              <a:rPr lang="ru-RU" sz="1600" b="1" u="sng" dirty="0">
                <a:solidFill>
                  <a:srgbClr val="002060"/>
                </a:solidFill>
              </a:rPr>
              <a:t>Стаж</a:t>
            </a:r>
            <a:r>
              <a:rPr lang="ru-RU" sz="1600" b="1" u="sng" dirty="0" smtClean="0">
                <a:solidFill>
                  <a:srgbClr val="002060"/>
                </a:solidFill>
              </a:rPr>
              <a:t>:   37лет</a:t>
            </a:r>
            <a:endParaRPr lang="ru-RU" sz="1600" b="1" dirty="0">
              <a:solidFill>
                <a:srgbClr val="002060"/>
              </a:solidFill>
            </a:endParaRPr>
          </a:p>
          <a:p>
            <a:pPr lvl="0"/>
            <a:r>
              <a:rPr lang="ru-RU" sz="1600" b="1" u="sng" dirty="0">
                <a:solidFill>
                  <a:srgbClr val="002060"/>
                </a:solidFill>
              </a:rPr>
              <a:t>общий стаж: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i="1" dirty="0" smtClean="0">
                <a:solidFill>
                  <a:srgbClr val="660066"/>
                </a:solidFill>
              </a:rPr>
              <a:t> 37лет</a:t>
            </a:r>
            <a:r>
              <a:rPr lang="ru-RU" sz="1600" i="1" dirty="0" smtClean="0">
                <a:solidFill>
                  <a:srgbClr val="660066"/>
                </a:solidFill>
              </a:rPr>
              <a:t> </a:t>
            </a:r>
            <a:endParaRPr lang="ru-RU" sz="1600" dirty="0">
              <a:solidFill>
                <a:srgbClr val="660066"/>
              </a:solidFill>
            </a:endParaRPr>
          </a:p>
          <a:p>
            <a:pPr lvl="0"/>
            <a:r>
              <a:rPr lang="ru-RU" sz="1600" b="1" u="sng" dirty="0">
                <a:solidFill>
                  <a:srgbClr val="002060"/>
                </a:solidFill>
              </a:rPr>
              <a:t>педагогический стаж: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smtClean="0">
                <a:solidFill>
                  <a:srgbClr val="660066"/>
                </a:solidFill>
              </a:rPr>
              <a:t>37 лет</a:t>
            </a:r>
            <a:endParaRPr lang="ru-RU" sz="1600" dirty="0">
              <a:solidFill>
                <a:srgbClr val="660066"/>
              </a:solidFill>
            </a:endParaRPr>
          </a:p>
          <a:p>
            <a:pPr lvl="0"/>
            <a:r>
              <a:rPr lang="ru-RU" sz="1600" b="1" u="sng" dirty="0">
                <a:solidFill>
                  <a:srgbClr val="002060"/>
                </a:solidFill>
              </a:rPr>
              <a:t>в данном учреждении</a:t>
            </a:r>
            <a:r>
              <a:rPr lang="ru-RU" sz="1600" b="1" dirty="0">
                <a:solidFill>
                  <a:srgbClr val="002060"/>
                </a:solidFill>
              </a:rPr>
              <a:t>: </a:t>
            </a:r>
            <a:r>
              <a:rPr lang="ru-RU" sz="1600" b="1" dirty="0" smtClean="0">
                <a:solidFill>
                  <a:srgbClr val="002060"/>
                </a:solidFill>
              </a:rPr>
              <a:t>3</a:t>
            </a:r>
            <a:r>
              <a:rPr lang="ru-RU" sz="1600" b="1" i="1" dirty="0" smtClean="0">
                <a:solidFill>
                  <a:srgbClr val="660066"/>
                </a:solidFill>
              </a:rPr>
              <a:t>7 </a:t>
            </a:r>
            <a:r>
              <a:rPr lang="ru-RU" sz="1600" b="1" i="1" dirty="0">
                <a:solidFill>
                  <a:srgbClr val="660066"/>
                </a:solidFill>
              </a:rPr>
              <a:t>лет</a:t>
            </a:r>
            <a:endParaRPr lang="ru-RU" sz="1600" dirty="0">
              <a:solidFill>
                <a:srgbClr val="660066"/>
              </a:solidFill>
            </a:endParaRPr>
          </a:p>
          <a:p>
            <a:r>
              <a:rPr lang="ru-RU" sz="1600" b="1" u="sng" dirty="0">
                <a:solidFill>
                  <a:srgbClr val="002060"/>
                </a:solidFill>
              </a:rPr>
              <a:t>Категория: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i="1" dirty="0" smtClean="0">
                <a:solidFill>
                  <a:srgbClr val="660066"/>
                </a:solidFill>
              </a:rPr>
              <a:t>высшая квалификационная</a:t>
            </a:r>
            <a:r>
              <a:rPr lang="ru-RU" sz="1600" b="1" i="1" dirty="0">
                <a:solidFill>
                  <a:srgbClr val="660066"/>
                </a:solidFill>
              </a:rPr>
              <a:t>, </a:t>
            </a:r>
            <a:r>
              <a:rPr lang="ru-RU" sz="1600" b="1" i="1" dirty="0" smtClean="0">
                <a:solidFill>
                  <a:srgbClr val="660066"/>
                </a:solidFill>
              </a:rPr>
              <a:t>02.11. </a:t>
            </a:r>
            <a:r>
              <a:rPr lang="ru-RU" sz="1600" b="1" i="1" dirty="0">
                <a:solidFill>
                  <a:srgbClr val="660066"/>
                </a:solidFill>
              </a:rPr>
              <a:t>2012г</a:t>
            </a:r>
            <a:endParaRPr lang="ru-RU" sz="1600" dirty="0">
              <a:solidFill>
                <a:srgbClr val="660066"/>
              </a:solidFill>
            </a:endParaRPr>
          </a:p>
          <a:p>
            <a:r>
              <a:rPr lang="ru-RU" sz="1600" b="1" u="sng" dirty="0">
                <a:solidFill>
                  <a:srgbClr val="002060"/>
                </a:solidFill>
              </a:rPr>
              <a:t>Срок действия аттестации:</a:t>
            </a:r>
            <a:r>
              <a:rPr lang="ru-RU" sz="1600" i="1" dirty="0"/>
              <a:t> </a:t>
            </a:r>
            <a:r>
              <a:rPr lang="ru-RU" sz="1600" b="1" i="1" dirty="0">
                <a:solidFill>
                  <a:srgbClr val="660066"/>
                </a:solidFill>
              </a:rPr>
              <a:t>с </a:t>
            </a:r>
            <a:r>
              <a:rPr lang="ru-RU" sz="1600" b="1" i="1" dirty="0" smtClean="0">
                <a:solidFill>
                  <a:srgbClr val="660066"/>
                </a:solidFill>
              </a:rPr>
              <a:t>02 11.2012г</a:t>
            </a:r>
            <a:r>
              <a:rPr lang="ru-RU" sz="1600" b="1" i="1" dirty="0">
                <a:solidFill>
                  <a:srgbClr val="660066"/>
                </a:solidFill>
              </a:rPr>
              <a:t>. до </a:t>
            </a:r>
            <a:r>
              <a:rPr lang="ru-RU" sz="1600" b="1" i="1" dirty="0" smtClean="0">
                <a:solidFill>
                  <a:srgbClr val="660066"/>
                </a:solidFill>
              </a:rPr>
              <a:t>02.11. </a:t>
            </a:r>
            <a:r>
              <a:rPr lang="ru-RU" sz="1600" b="1" i="1" dirty="0">
                <a:solidFill>
                  <a:srgbClr val="660066"/>
                </a:solidFill>
              </a:rPr>
              <a:t>2017г.</a:t>
            </a:r>
            <a:endParaRPr lang="ru-RU" sz="1600" dirty="0">
              <a:solidFill>
                <a:srgbClr val="660066"/>
              </a:solidFill>
            </a:endParaRPr>
          </a:p>
          <a:p>
            <a:r>
              <a:rPr lang="en-US" sz="1600" b="1" u="sng" dirty="0" err="1">
                <a:solidFill>
                  <a:srgbClr val="002060"/>
                </a:solidFill>
              </a:rPr>
              <a:t>Представленная</a:t>
            </a:r>
            <a:r>
              <a:rPr lang="en-US" sz="1600" b="1" u="sng" dirty="0">
                <a:solidFill>
                  <a:srgbClr val="002060"/>
                </a:solidFill>
              </a:rPr>
              <a:t>  </a:t>
            </a:r>
            <a:r>
              <a:rPr lang="en-US" sz="1600" b="1" u="sng" dirty="0" err="1">
                <a:solidFill>
                  <a:srgbClr val="002060"/>
                </a:solidFill>
              </a:rPr>
              <a:t>документация</a:t>
            </a:r>
            <a:r>
              <a:rPr lang="ru-RU" sz="1600" b="1" dirty="0">
                <a:solidFill>
                  <a:srgbClr val="002060"/>
                </a:solidFill>
              </a:rPr>
              <a:t>: </a:t>
            </a:r>
            <a:r>
              <a:rPr lang="ru-RU" sz="1600" b="1" i="1" dirty="0">
                <a:solidFill>
                  <a:srgbClr val="660066"/>
                </a:solidFill>
              </a:rPr>
              <a:t>2013– 2017</a:t>
            </a:r>
            <a:endParaRPr lang="ru-RU" sz="1600" dirty="0">
              <a:solidFill>
                <a:srgbClr val="66006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350" y="755412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cap="small" dirty="0">
                <a:solidFill>
                  <a:srgbClr val="C00000"/>
                </a:solidFill>
              </a:rPr>
              <a:t>Информационная карта педагога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C:\Documents and Settings\Садик\Мои документы\фото тамара\DSCN01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3283708" cy="25185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1154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71" y="-3990"/>
            <a:ext cx="9133432" cy="681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23597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sz="3600" dirty="0"/>
              <a:t> </a:t>
            </a:r>
            <a:r>
              <a:rPr lang="ru-RU" sz="3100" b="1" i="1" dirty="0" smtClean="0">
                <a:solidFill>
                  <a:srgbClr val="C00000"/>
                </a:solidFill>
              </a:rPr>
              <a:t>КУРСОВАЯ ПОДГОТОВКА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57103640"/>
              </p:ext>
            </p:extLst>
          </p:nvPr>
        </p:nvGraphicFramePr>
        <p:xfrm>
          <a:off x="285719" y="1105579"/>
          <a:ext cx="8644000" cy="517550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609266"/>
                <a:gridCol w="3532705"/>
                <a:gridCol w="853315"/>
                <a:gridCol w="1096504"/>
                <a:gridCol w="1456564"/>
                <a:gridCol w="1095646"/>
              </a:tblGrid>
              <a:tr h="7626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№ п/п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Наименование курсов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Кол-во часов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</a:rPr>
                        <a:t>прохождения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Место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прохождения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Регистрационный номер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040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1.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2.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3.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4.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baseline="0" dirty="0" smtClean="0">
                          <a:effectLst/>
                        </a:rPr>
                        <a:t> «</a:t>
                      </a:r>
                      <a:r>
                        <a:rPr lang="ru-RU" sz="1400" dirty="0" smtClean="0">
                          <a:effectLst/>
                        </a:rPr>
                        <a:t>Функционирования</a:t>
                      </a:r>
                      <a:r>
                        <a:rPr lang="ru-RU" sz="1400" baseline="0" dirty="0" smtClean="0">
                          <a:effectLst/>
                        </a:rPr>
                        <a:t>  русского языка как государственного языка РФ в условиях функционального двуязычия в дошкольных образовательных  учреждениях субъектов РФ.»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aseline="0" dirty="0" smtClean="0">
                          <a:effectLst/>
                        </a:rPr>
                        <a:t>«Актуальные проблемы дошкольного образования в условиях модернизации»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aseline="0" dirty="0" smtClean="0">
                          <a:effectLst/>
                        </a:rPr>
                        <a:t>Краткосрочные курсы повышения квалификации  в рамках республиканского Фестиваля педагогического мастерства «Созвездие – 2015»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aseline="0" dirty="0" smtClean="0">
                          <a:effectLst/>
                        </a:rPr>
                        <a:t>«Внутренняя система оценки качества дошкольного образования как фактор успешной реализации основной образовательной программы дошкольного образования»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72 часов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108 часов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Times New Roman"/>
                        </a:rPr>
                        <a:t> часов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400" baseline="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aseline="0" dirty="0" smtClean="0">
                          <a:effectLst/>
                          <a:latin typeface="Times New Roman"/>
                          <a:ea typeface="Times New Roman"/>
                        </a:rPr>
                        <a:t>108 часов</a:t>
                      </a: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2013г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2015г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2016г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2017г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г. Москва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г. Майкоп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г. Майкоп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г. Москва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№ 770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№ 1585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№ 0891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204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68" y="0"/>
            <a:ext cx="9133432" cy="635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00108"/>
            <a:ext cx="8579296" cy="214314"/>
          </a:xfrm>
        </p:spPr>
        <p:txBody>
          <a:bodyPr>
            <a:normAutofit fontScale="90000"/>
          </a:bodyPr>
          <a:lstStyle/>
          <a:p>
            <a:r>
              <a:rPr lang="ru-RU" sz="1600" b="1" i="1" dirty="0" smtClean="0">
                <a:solidFill>
                  <a:srgbClr val="C00000"/>
                </a:solidFill>
              </a:rPr>
              <a:t>УЧАСТИЕ ПЕДАГОГА В МЕТОДИЧЕСКИХ МЕРОПРИЯТИЯХ </a:t>
            </a:r>
            <a:br>
              <a:rPr lang="ru-RU" sz="1600" b="1" i="1" dirty="0" smtClean="0">
                <a:solidFill>
                  <a:srgbClr val="C00000"/>
                </a:solidFill>
              </a:rPr>
            </a:br>
            <a:r>
              <a:rPr lang="ru-RU" sz="1600" b="1" i="1" dirty="0" smtClean="0">
                <a:solidFill>
                  <a:srgbClr val="C00000"/>
                </a:solidFill>
              </a:rPr>
              <a:t>ОБРАЗОВАТЕЛЬНОГО УЧРЕЖДЕНИЯ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97222722"/>
              </p:ext>
            </p:extLst>
          </p:nvPr>
        </p:nvGraphicFramePr>
        <p:xfrm>
          <a:off x="357158" y="1285860"/>
          <a:ext cx="8572561" cy="468159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96108"/>
                <a:gridCol w="1488323"/>
                <a:gridCol w="2022175"/>
                <a:gridCol w="2818305"/>
                <a:gridCol w="1747650"/>
              </a:tblGrid>
              <a:tr h="539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№ п/п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Дата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проведения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Форма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мероприятия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Тема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мероприятия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Форма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участия педагога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</a:tr>
              <a:tr h="773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1.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solidFill>
                            <a:srgbClr val="660066"/>
                          </a:solidFill>
                          <a:effectLst/>
                        </a:rPr>
                        <a:t>25.08.2016г</a:t>
                      </a:r>
                      <a:endParaRPr lang="ru-RU" sz="1200" b="1" dirty="0">
                        <a:solidFill>
                          <a:srgbClr val="66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66006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Районное методическое объединение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dirty="0" smtClean="0">
                        <a:effectLst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solidFill>
                            <a:srgbClr val="660066"/>
                          </a:solidFill>
                          <a:effectLst/>
                        </a:rPr>
                        <a:t>«Роль методических формирований в повышении профессиональной</a:t>
                      </a:r>
                      <a:r>
                        <a:rPr lang="ru-RU" sz="1200" b="1" baseline="0" dirty="0" smtClean="0">
                          <a:solidFill>
                            <a:srgbClr val="660066"/>
                          </a:solidFill>
                          <a:effectLst/>
                        </a:rPr>
                        <a:t> компетенции педагога</a:t>
                      </a:r>
                      <a:endParaRPr lang="ru-RU" sz="1200" b="1" dirty="0" smtClean="0">
                        <a:solidFill>
                          <a:srgbClr val="660066"/>
                        </a:solidFill>
                        <a:effectLst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solidFill>
                            <a:srgbClr val="660066"/>
                          </a:solidFill>
                          <a:effectLst/>
                        </a:rPr>
                        <a:t>Выступление</a:t>
                      </a:r>
                      <a:endParaRPr lang="ru-RU" sz="1200" b="1" dirty="0">
                        <a:solidFill>
                          <a:srgbClr val="66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</a:tr>
              <a:tr h="753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2.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solidFill>
                            <a:srgbClr val="660066"/>
                          </a:solidFill>
                          <a:effectLst/>
                        </a:rPr>
                        <a:t>16.11.2013г</a:t>
                      </a:r>
                      <a:endParaRPr lang="ru-RU" sz="1200" b="1" dirty="0">
                        <a:solidFill>
                          <a:srgbClr val="66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solidFill>
                            <a:srgbClr val="660066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Районное методическое объединение</a:t>
                      </a:r>
                      <a:endParaRPr lang="ru-RU" sz="1200" b="1" dirty="0">
                        <a:solidFill>
                          <a:srgbClr val="66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solidFill>
                            <a:srgbClr val="660066"/>
                          </a:solidFill>
                          <a:effectLst/>
                        </a:rPr>
                        <a:t>«Социально-личностное</a:t>
                      </a:r>
                      <a:r>
                        <a:rPr lang="ru-RU" sz="1200" b="1" baseline="0" dirty="0" smtClean="0">
                          <a:solidFill>
                            <a:srgbClr val="660066"/>
                          </a:solidFill>
                          <a:effectLst/>
                        </a:rPr>
                        <a:t> развитие ребенка - приоритетное направление в работе ДОУ»</a:t>
                      </a: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solidFill>
                            <a:srgbClr val="660066"/>
                          </a:solidFill>
                          <a:effectLst/>
                        </a:rPr>
                        <a:t>Выступление</a:t>
                      </a:r>
                      <a:endParaRPr lang="ru-RU" sz="1200" b="1" dirty="0">
                        <a:solidFill>
                          <a:srgbClr val="66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</a:tr>
              <a:tr h="809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solidFill>
                            <a:srgbClr val="660066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22.08.2014г</a:t>
                      </a:r>
                      <a:endParaRPr lang="ru-RU" sz="1200" b="1" dirty="0">
                        <a:solidFill>
                          <a:srgbClr val="66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solidFill>
                            <a:srgbClr val="660066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Районное августовское совещание работников образования</a:t>
                      </a:r>
                      <a:endParaRPr lang="ru-RU" sz="1200" b="1" dirty="0">
                        <a:solidFill>
                          <a:srgbClr val="66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baseline="0" dirty="0" smtClean="0">
                          <a:solidFill>
                            <a:srgbClr val="660066"/>
                          </a:solidFill>
                          <a:effectLst/>
                        </a:rPr>
                        <a:t>«Образовательная деятельность в режимных моментах»</a:t>
                      </a: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solidFill>
                            <a:srgbClr val="660066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Выступление</a:t>
                      </a:r>
                      <a:endParaRPr lang="ru-RU" sz="1200" b="1" dirty="0">
                        <a:solidFill>
                          <a:srgbClr val="66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</a:tr>
              <a:tr h="764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4.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solidFill>
                            <a:srgbClr val="660066"/>
                          </a:solidFill>
                          <a:effectLst/>
                        </a:rPr>
                        <a:t>19.02.2016</a:t>
                      </a:r>
                      <a:endParaRPr lang="ru-RU" sz="1200" b="1" dirty="0">
                        <a:solidFill>
                          <a:srgbClr val="66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solidFill>
                            <a:srgbClr val="660066"/>
                          </a:solidFill>
                          <a:effectLst/>
                        </a:rPr>
                        <a:t>Районное</a:t>
                      </a:r>
                      <a:r>
                        <a:rPr lang="ru-RU" sz="1200" b="1" baseline="0" dirty="0" smtClean="0">
                          <a:solidFill>
                            <a:srgbClr val="660066"/>
                          </a:solidFill>
                          <a:effectLst/>
                        </a:rPr>
                        <a:t> научно-практическое конференция</a:t>
                      </a:r>
                      <a:endParaRPr lang="ru-RU" sz="1200" b="1" dirty="0" smtClean="0">
                        <a:solidFill>
                          <a:srgbClr val="660066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b="1" dirty="0">
                        <a:solidFill>
                          <a:srgbClr val="66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solidFill>
                            <a:srgbClr val="660066"/>
                          </a:solidFill>
                          <a:effectLst/>
                        </a:rPr>
                        <a:t>«Введение  ФГОС  ДОО в  ДОУ»</a:t>
                      </a:r>
                      <a:endParaRPr lang="ru-RU" sz="1200" b="1" dirty="0">
                        <a:solidFill>
                          <a:srgbClr val="66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solidFill>
                            <a:srgbClr val="660066"/>
                          </a:solidFill>
                          <a:effectLst/>
                        </a:rPr>
                        <a:t>докладчик</a:t>
                      </a:r>
                      <a:endParaRPr lang="ru-RU" sz="1200" b="1" dirty="0">
                        <a:solidFill>
                          <a:srgbClr val="66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</a:tr>
              <a:tr h="991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solidFill>
                            <a:srgbClr val="660066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12.03.2014г</a:t>
                      </a:r>
                      <a:endParaRPr lang="ru-RU" sz="1200" b="1" dirty="0">
                        <a:solidFill>
                          <a:srgbClr val="66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66006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Районное методическое объединение</a:t>
                      </a: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solidFill>
                            <a:srgbClr val="660066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КВН «За здоровый</a:t>
                      </a:r>
                      <a:r>
                        <a:rPr lang="ru-RU" sz="1200" b="1" baseline="0" dirty="0" smtClean="0">
                          <a:solidFill>
                            <a:srgbClr val="660066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образ жизни</a:t>
                      </a:r>
                      <a:r>
                        <a:rPr lang="ru-RU" sz="1200" b="1" dirty="0" smtClean="0">
                          <a:solidFill>
                            <a:srgbClr val="660066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»</a:t>
                      </a:r>
                      <a:endParaRPr lang="ru-RU" sz="1200" b="1" dirty="0">
                        <a:solidFill>
                          <a:srgbClr val="66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solidFill>
                            <a:srgbClr val="660066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участник</a:t>
                      </a:r>
                      <a:endParaRPr lang="ru-RU" sz="1200" b="1" dirty="0">
                        <a:solidFill>
                          <a:srgbClr val="66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3634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43" y="0"/>
            <a:ext cx="9133432" cy="681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959" y="47667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sz="3100" b="1" i="1" dirty="0" smtClean="0">
                <a:solidFill>
                  <a:srgbClr val="C00000"/>
                </a:solidFill>
              </a:rPr>
              <a:t>ОБОБЩЕНИЕ </a:t>
            </a:r>
            <a:br>
              <a:rPr lang="ru-RU" sz="3100" b="1" i="1" dirty="0" smtClean="0">
                <a:solidFill>
                  <a:srgbClr val="C00000"/>
                </a:solidFill>
              </a:rPr>
            </a:br>
            <a:r>
              <a:rPr lang="ru-RU" sz="3100" b="1" i="1" dirty="0" smtClean="0">
                <a:solidFill>
                  <a:srgbClr val="C00000"/>
                </a:solidFill>
              </a:rPr>
              <a:t>ПЕРЕДОВОГО ПЕДАГОГИЧЕСКОГО ОПЫТА </a:t>
            </a:r>
            <a:endParaRPr lang="ru-RU" sz="3100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35657321"/>
              </p:ext>
            </p:extLst>
          </p:nvPr>
        </p:nvGraphicFramePr>
        <p:xfrm>
          <a:off x="395536" y="1643052"/>
          <a:ext cx="8534182" cy="453322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59155"/>
                <a:gridCol w="4850490"/>
                <a:gridCol w="1561844"/>
                <a:gridCol w="1562693"/>
              </a:tblGrid>
              <a:tr h="8879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п/п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Тема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Дата </a:t>
                      </a:r>
                      <a:r>
                        <a:rPr lang="ru-RU" sz="1600" dirty="0" smtClean="0">
                          <a:effectLst/>
                        </a:rPr>
                        <a:t>обобщения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Форма обобщения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37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«Образовательная деятельность в режимных моментах»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 dirty="0" smtClean="0"/>
                        <a:t>25.02.2016г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Выступление  на</a:t>
                      </a:r>
                      <a:r>
                        <a:rPr lang="ru-RU" sz="1400" kern="1200" baseline="0" dirty="0" smtClean="0">
                          <a:effectLst/>
                        </a:rPr>
                        <a:t> </a:t>
                      </a:r>
                      <a:r>
                        <a:rPr lang="ru-RU" sz="1400" kern="1200" dirty="0" smtClean="0"/>
                        <a:t>педсовете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40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kern="1200" dirty="0" smtClean="0"/>
                        <a:t>«Календарный план воспитателя с учетом ФГОС»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kern="1200" dirty="0" smtClean="0"/>
                        <a:t>30.10.2016г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Выступление  на</a:t>
                      </a:r>
                      <a:r>
                        <a:rPr lang="ru-RU" sz="1600" kern="1200" baseline="0" dirty="0" smtClean="0">
                          <a:effectLst/>
                        </a:rPr>
                        <a:t> </a:t>
                      </a:r>
                      <a:r>
                        <a:rPr lang="ru-RU" sz="1600" kern="1200" dirty="0" smtClean="0"/>
                        <a:t>педсовете</a:t>
                      </a: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27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«Проектирование. Актуальность темы»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09.01.2017г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Выступление  на</a:t>
                      </a:r>
                      <a:r>
                        <a:rPr lang="ru-RU" sz="1600" kern="1200" baseline="0" dirty="0" smtClean="0">
                          <a:effectLst/>
                        </a:rPr>
                        <a:t> </a:t>
                      </a:r>
                      <a:r>
                        <a:rPr lang="ru-RU" sz="1600" kern="1200" dirty="0" smtClean="0"/>
                        <a:t>педсовете</a:t>
                      </a:r>
                      <a:endParaRPr lang="ru-RU" sz="1600" dirty="0" smtClean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6627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«Особенности планирования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воспитательно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образовательной работы в соответствии с ФГОС ДО»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18.10.2016г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Консультация  для педагогов ДОУ</a:t>
                      </a:r>
                    </a:p>
                  </a:txBody>
                  <a:tcPr marL="68580" marR="68580" marT="0" marB="0" anchor="ctr"/>
                </a:tc>
              </a:tr>
              <a:tr h="591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 «Использование ИКТ в работе с родителями» (из опыта работы)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Май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 2017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Выступление на </a:t>
                      </a:r>
                      <a:r>
                        <a:rPr lang="ru-RU" sz="1600" dirty="0" smtClean="0">
                          <a:effectLst/>
                        </a:rPr>
                        <a:t>педсовете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7188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114" y="-6326"/>
            <a:ext cx="9133432" cy="681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792088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C00000"/>
                </a:solidFill>
              </a:rPr>
              <a:t>УЧАСТИЕ В КОНКУРСАХ </a:t>
            </a:r>
            <a:r>
              <a:rPr lang="ru-RU" sz="1800" b="1" i="1" dirty="0" smtClean="0">
                <a:solidFill>
                  <a:srgbClr val="C00000"/>
                </a:solidFill>
              </a:rPr>
              <a:t>ВОСПИТАТЕЛЕЙ</a:t>
            </a:r>
            <a:br>
              <a:rPr lang="ru-RU" sz="1800" b="1" i="1" dirty="0" smtClean="0">
                <a:solidFill>
                  <a:srgbClr val="C00000"/>
                </a:solidFill>
              </a:rPr>
            </a:br>
            <a:r>
              <a:rPr lang="ru-RU" sz="1800" b="1" i="1" dirty="0" smtClean="0">
                <a:solidFill>
                  <a:srgbClr val="C00000"/>
                </a:solidFill>
              </a:rPr>
              <a:t> МБДОУ №1 «Насып»</a:t>
            </a:r>
            <a:endParaRPr lang="ru-RU" sz="1800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41794860"/>
              </p:ext>
            </p:extLst>
          </p:nvPr>
        </p:nvGraphicFramePr>
        <p:xfrm>
          <a:off x="1" y="1142983"/>
          <a:ext cx="9144000" cy="572511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68923"/>
                <a:gridCol w="3299154"/>
                <a:gridCol w="1709854"/>
                <a:gridCol w="892098"/>
                <a:gridCol w="2773971"/>
              </a:tblGrid>
              <a:tr h="63784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№ п/п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9" marR="958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Название конкурса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9" marR="958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Фамилия Имя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</a:rPr>
                        <a:t>Отчество воспитателя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9" marR="958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Сроки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9" marR="958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Результат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9" marR="9589" marT="0" marB="0"/>
                </a:tc>
              </a:tr>
              <a:tr h="212616">
                <a:tc gridSpan="5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3. Участие во всероссийских детских конкурсах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9" marR="958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784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1.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9" marR="958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rgbClr val="660066"/>
                          </a:solidFill>
                          <a:effectLst/>
                        </a:rPr>
                        <a:t> «Воспитатель года Адыгеи» в 2013г</a:t>
                      </a:r>
                      <a:endParaRPr lang="ru-RU" sz="1400" b="1" dirty="0">
                        <a:solidFill>
                          <a:srgbClr val="66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9" marR="95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err="1" smtClean="0">
                          <a:solidFill>
                            <a:srgbClr val="660066"/>
                          </a:solidFill>
                          <a:effectLst/>
                        </a:rPr>
                        <a:t>Бирамова</a:t>
                      </a:r>
                      <a:r>
                        <a:rPr lang="ru-RU" sz="1400" b="1" dirty="0" smtClean="0">
                          <a:solidFill>
                            <a:srgbClr val="660066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rgbClr val="660066"/>
                          </a:solidFill>
                          <a:effectLst/>
                        </a:rPr>
                        <a:t>Нафисет</a:t>
                      </a:r>
                      <a:r>
                        <a:rPr lang="ru-RU" sz="1400" b="1" baseline="0" dirty="0" smtClean="0">
                          <a:solidFill>
                            <a:srgbClr val="660066"/>
                          </a:solidFill>
                          <a:effectLst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rgbClr val="660066"/>
                          </a:solidFill>
                          <a:effectLst/>
                        </a:rPr>
                        <a:t>Османовна</a:t>
                      </a:r>
                      <a:endParaRPr lang="ru-RU" sz="1400" b="1" dirty="0">
                        <a:solidFill>
                          <a:srgbClr val="66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9" marR="95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rgbClr val="660066"/>
                          </a:solidFill>
                          <a:effectLst/>
                        </a:rPr>
                        <a:t>2013г</a:t>
                      </a:r>
                      <a:endParaRPr lang="ru-RU" sz="1400" b="1" dirty="0">
                        <a:solidFill>
                          <a:srgbClr val="66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9" marR="958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660066"/>
                          </a:solidFill>
                          <a:effectLst/>
                        </a:rPr>
                        <a:t>Диплом </a:t>
                      </a:r>
                      <a:r>
                        <a:rPr lang="ru-RU" sz="1400" b="1" dirty="0" smtClean="0">
                          <a:solidFill>
                            <a:srgbClr val="660066"/>
                          </a:solidFill>
                          <a:effectLst/>
                        </a:rPr>
                        <a:t>-призера  </a:t>
                      </a:r>
                      <a:r>
                        <a:rPr lang="ru-RU" sz="1400" b="1" baseline="0" dirty="0" smtClean="0">
                          <a:solidFill>
                            <a:srgbClr val="660066"/>
                          </a:solidFill>
                          <a:effectLst/>
                        </a:rPr>
                        <a:t>республиканского </a:t>
                      </a:r>
                      <a:r>
                        <a:rPr lang="ru-RU" sz="1400" b="1" dirty="0" smtClean="0">
                          <a:solidFill>
                            <a:srgbClr val="660066"/>
                          </a:solidFill>
                          <a:effectLst/>
                        </a:rPr>
                        <a:t>профессионального конкурса</a:t>
                      </a:r>
                      <a:endParaRPr lang="ru-RU" sz="1400" b="1" dirty="0">
                        <a:solidFill>
                          <a:srgbClr val="66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9" marR="9589" marT="0" marB="0"/>
                </a:tc>
              </a:tr>
              <a:tr h="106308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2.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9" marR="958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73760" algn="l"/>
                        </a:tabLst>
                      </a:pPr>
                      <a:r>
                        <a:rPr lang="ru-RU" sz="1400" b="1" dirty="0" smtClean="0">
                          <a:solidFill>
                            <a:srgbClr val="660066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660066"/>
                          </a:solidFill>
                          <a:effectLst/>
                        </a:rPr>
                        <a:t>«Воспитатель года Адыгеи» в 2010г</a:t>
                      </a:r>
                      <a:endParaRPr lang="ru-RU" sz="1400" b="1" dirty="0">
                        <a:solidFill>
                          <a:srgbClr val="66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9" marR="95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rgbClr val="660066"/>
                          </a:solidFill>
                          <a:effectLst/>
                        </a:rPr>
                        <a:t>Михадова </a:t>
                      </a:r>
                      <a:r>
                        <a:rPr lang="ru-RU" sz="1400" b="1" dirty="0" err="1" smtClean="0">
                          <a:solidFill>
                            <a:srgbClr val="660066"/>
                          </a:solidFill>
                          <a:effectLst/>
                        </a:rPr>
                        <a:t>Разиет</a:t>
                      </a:r>
                      <a:r>
                        <a:rPr lang="ru-RU" sz="1400" b="1" dirty="0" smtClean="0">
                          <a:solidFill>
                            <a:srgbClr val="660066"/>
                          </a:solidFill>
                          <a:effectLst/>
                        </a:rPr>
                        <a:t> Мадиновна</a:t>
                      </a:r>
                      <a:endParaRPr lang="ru-RU" sz="1400" b="1" dirty="0">
                        <a:solidFill>
                          <a:srgbClr val="66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9" marR="95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rgbClr val="660066"/>
                          </a:solidFill>
                          <a:effectLst/>
                        </a:rPr>
                        <a:t>2010г</a:t>
                      </a:r>
                      <a:endParaRPr lang="ru-RU" sz="1400" b="1" dirty="0">
                        <a:solidFill>
                          <a:srgbClr val="66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9" marR="958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660066"/>
                          </a:solidFill>
                          <a:effectLst/>
                        </a:rPr>
                        <a:t>Диплом </a:t>
                      </a:r>
                      <a:r>
                        <a:rPr lang="ru-RU" sz="1400" b="1" dirty="0" smtClean="0">
                          <a:solidFill>
                            <a:srgbClr val="660066"/>
                          </a:solidFill>
                          <a:effectLst/>
                        </a:rPr>
                        <a:t>-</a:t>
                      </a:r>
                      <a:r>
                        <a:rPr lang="ru-RU" sz="1400" b="1" baseline="0" dirty="0" smtClean="0">
                          <a:solidFill>
                            <a:srgbClr val="660066"/>
                          </a:solidFill>
                          <a:effectLst/>
                        </a:rPr>
                        <a:t> призера республиканского (заочного) этапа профессионального конкурса педагогических работников</a:t>
                      </a:r>
                      <a:endParaRPr lang="ru-RU" sz="1400" b="1" dirty="0">
                        <a:solidFill>
                          <a:srgbClr val="66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9" marR="9589" marT="0" marB="0"/>
                </a:tc>
              </a:tr>
              <a:tr h="63784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3.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9" marR="958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rgbClr val="660066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400" b="1" dirty="0" smtClean="0">
                          <a:solidFill>
                            <a:srgbClr val="660066"/>
                          </a:solidFill>
                          <a:effectLst/>
                        </a:rPr>
                        <a:t>«Воспитатель года Адыгеи» в 2012г</a:t>
                      </a:r>
                      <a:endParaRPr lang="ru-RU" sz="1400" b="1" dirty="0">
                        <a:solidFill>
                          <a:srgbClr val="66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9" marR="95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err="1" smtClean="0">
                          <a:solidFill>
                            <a:srgbClr val="660066"/>
                          </a:solidFill>
                          <a:effectLst/>
                        </a:rPr>
                        <a:t>Цеева</a:t>
                      </a:r>
                      <a:r>
                        <a:rPr lang="ru-RU" sz="1400" b="1" dirty="0" smtClean="0">
                          <a:solidFill>
                            <a:srgbClr val="660066"/>
                          </a:solidFill>
                          <a:effectLst/>
                        </a:rPr>
                        <a:t> Тамара </a:t>
                      </a:r>
                      <a:r>
                        <a:rPr lang="ru-RU" sz="1400" b="1" dirty="0" err="1" smtClean="0">
                          <a:solidFill>
                            <a:srgbClr val="660066"/>
                          </a:solidFill>
                          <a:effectLst/>
                        </a:rPr>
                        <a:t>Сагидовна</a:t>
                      </a:r>
                      <a:endParaRPr lang="ru-RU" sz="1400" b="1" dirty="0">
                        <a:solidFill>
                          <a:srgbClr val="66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9" marR="95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rgbClr val="660066"/>
                          </a:solidFill>
                          <a:effectLst/>
                        </a:rPr>
                        <a:t>2012г</a:t>
                      </a:r>
                      <a:endParaRPr lang="ru-RU" sz="1400" b="1" dirty="0">
                        <a:solidFill>
                          <a:srgbClr val="66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9" marR="958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660066"/>
                          </a:solidFill>
                          <a:effectLst/>
                        </a:rPr>
                        <a:t>Диплом </a:t>
                      </a:r>
                      <a:r>
                        <a:rPr lang="ru-RU" sz="1400" b="1" dirty="0" smtClean="0">
                          <a:solidFill>
                            <a:srgbClr val="660066"/>
                          </a:solidFill>
                          <a:effectLst/>
                        </a:rPr>
                        <a:t>-призера </a:t>
                      </a:r>
                      <a:r>
                        <a:rPr lang="ru-RU" sz="1400" b="1" baseline="0" dirty="0" smtClean="0">
                          <a:solidFill>
                            <a:srgbClr val="660066"/>
                          </a:solidFill>
                          <a:effectLst/>
                        </a:rPr>
                        <a:t>республиканского </a:t>
                      </a:r>
                      <a:r>
                        <a:rPr lang="ru-RU" sz="1400" b="1" dirty="0" smtClean="0">
                          <a:solidFill>
                            <a:srgbClr val="660066"/>
                          </a:solidFill>
                          <a:effectLst/>
                        </a:rPr>
                        <a:t>профессионального конкурса</a:t>
                      </a:r>
                      <a:endParaRPr lang="ru-RU" sz="1400" b="1" dirty="0">
                        <a:solidFill>
                          <a:srgbClr val="66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9" marR="9589" marT="0" marB="0"/>
                </a:tc>
              </a:tr>
              <a:tr h="46506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9" marR="9589" marT="0" marB="0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660066"/>
                          </a:solidFill>
                          <a:effectLst/>
                        </a:rPr>
                        <a:t>«Воспитатель года Адыгеи» в 2016г</a:t>
                      </a:r>
                      <a:endParaRPr lang="ru-RU" sz="1400" dirty="0">
                        <a:solidFill>
                          <a:srgbClr val="660066"/>
                        </a:solidFill>
                      </a:endParaRPr>
                    </a:p>
                  </a:txBody>
                  <a:tcPr marL="9589" marR="958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660066"/>
                          </a:solidFill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rgbClr val="660066"/>
                          </a:solidFill>
                        </a:rPr>
                        <a:t>Кикова</a:t>
                      </a:r>
                      <a:r>
                        <a:rPr lang="ru-RU" sz="1400" b="1" dirty="0" smtClean="0">
                          <a:solidFill>
                            <a:srgbClr val="660066"/>
                          </a:solidFill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rgbClr val="660066"/>
                          </a:solidFill>
                        </a:rPr>
                        <a:t>Зуриет</a:t>
                      </a:r>
                      <a:r>
                        <a:rPr lang="ru-RU" sz="1400" b="1" dirty="0" smtClean="0">
                          <a:solidFill>
                            <a:srgbClr val="660066"/>
                          </a:solidFill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rgbClr val="660066"/>
                          </a:solidFill>
                        </a:rPr>
                        <a:t>Сафарбиевна</a:t>
                      </a:r>
                      <a:endParaRPr lang="ru-RU" sz="1400" b="1" dirty="0">
                        <a:solidFill>
                          <a:srgbClr val="660066"/>
                        </a:solidFill>
                      </a:endParaRPr>
                    </a:p>
                  </a:txBody>
                  <a:tcPr marL="9589" marR="958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660066"/>
                          </a:solidFill>
                        </a:rPr>
                        <a:t> 2016г</a:t>
                      </a:r>
                      <a:endParaRPr lang="ru-RU" sz="1400" b="1" dirty="0">
                        <a:solidFill>
                          <a:srgbClr val="660066"/>
                        </a:solidFill>
                      </a:endParaRPr>
                    </a:p>
                  </a:txBody>
                  <a:tcPr marL="9589" marR="9589" marT="0" marB="0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660066"/>
                          </a:solidFill>
                        </a:rPr>
                        <a:t>Грамота.</a:t>
                      </a:r>
                      <a:r>
                        <a:rPr lang="ru-RU" sz="1400" b="1" baseline="0" dirty="0" smtClean="0">
                          <a:solidFill>
                            <a:srgbClr val="660066"/>
                          </a:solidFill>
                        </a:rPr>
                        <a:t> Призеры районного профессионального конкурса</a:t>
                      </a:r>
                      <a:endParaRPr lang="ru-RU" sz="1400" b="1" dirty="0">
                        <a:solidFill>
                          <a:srgbClr val="660066"/>
                        </a:solidFill>
                      </a:endParaRPr>
                    </a:p>
                  </a:txBody>
                  <a:tcPr marL="9589" marR="9589" marT="0" marB="0"/>
                </a:tc>
              </a:tr>
              <a:tr h="42523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9" marR="9589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660066"/>
                          </a:solidFill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660066"/>
                          </a:solidFill>
                          <a:effectLst/>
                        </a:rPr>
                        <a:t>«Воспитатель года Адыгеи» в 2016г</a:t>
                      </a:r>
                      <a:endParaRPr lang="ru-RU" sz="1400" dirty="0">
                        <a:solidFill>
                          <a:srgbClr val="660066"/>
                        </a:solidFill>
                      </a:endParaRPr>
                    </a:p>
                  </a:txBody>
                  <a:tcPr marL="9589" marR="958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660066"/>
                          </a:solidFill>
                        </a:rPr>
                        <a:t>Патокова </a:t>
                      </a:r>
                      <a:r>
                        <a:rPr lang="ru-RU" sz="1400" b="1" dirty="0" err="1" smtClean="0">
                          <a:solidFill>
                            <a:srgbClr val="660066"/>
                          </a:solidFill>
                        </a:rPr>
                        <a:t>Нафисет</a:t>
                      </a:r>
                      <a:r>
                        <a:rPr lang="ru-RU" sz="1400" b="1" dirty="0" smtClean="0">
                          <a:solidFill>
                            <a:srgbClr val="660066"/>
                          </a:solidFill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rgbClr val="660066"/>
                          </a:solidFill>
                        </a:rPr>
                        <a:t>Туркубиевна</a:t>
                      </a:r>
                      <a:endParaRPr lang="ru-RU" sz="1400" b="1" dirty="0">
                        <a:solidFill>
                          <a:srgbClr val="660066"/>
                        </a:solidFill>
                      </a:endParaRPr>
                    </a:p>
                  </a:txBody>
                  <a:tcPr marL="9589" marR="958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660066"/>
                          </a:solidFill>
                        </a:rPr>
                        <a:t>2016г</a:t>
                      </a:r>
                      <a:endParaRPr lang="ru-RU" sz="1400" b="1" dirty="0">
                        <a:solidFill>
                          <a:srgbClr val="660066"/>
                        </a:solidFill>
                      </a:endParaRPr>
                    </a:p>
                  </a:txBody>
                  <a:tcPr marL="9589" marR="9589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660066"/>
                          </a:solidFill>
                        </a:rPr>
                        <a:t>Грамота.</a:t>
                      </a:r>
                      <a:r>
                        <a:rPr lang="ru-RU" sz="1400" b="1" baseline="0" dirty="0" smtClean="0">
                          <a:solidFill>
                            <a:srgbClr val="660066"/>
                          </a:solidFill>
                        </a:rPr>
                        <a:t> Призеры районного профессионального конкурса</a:t>
                      </a:r>
                      <a:endParaRPr lang="ru-RU" sz="1400" b="1" dirty="0" smtClean="0">
                        <a:solidFill>
                          <a:srgbClr val="660066"/>
                        </a:solidFill>
                      </a:endParaRPr>
                    </a:p>
                  </a:txBody>
                  <a:tcPr marL="9589" marR="9589" marT="0" marB="0"/>
                </a:tc>
              </a:tr>
              <a:tr h="97195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9" marR="9589" marT="0" marB="0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660066"/>
                          </a:solidFill>
                          <a:effectLst/>
                        </a:rPr>
                        <a:t>«Воспитатель года Адыгеи» в 2017г</a:t>
                      </a:r>
                      <a:endParaRPr lang="ru-RU" sz="1400" dirty="0">
                        <a:solidFill>
                          <a:srgbClr val="660066"/>
                        </a:solidFill>
                      </a:endParaRPr>
                    </a:p>
                  </a:txBody>
                  <a:tcPr marL="9589" marR="958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>
                          <a:solidFill>
                            <a:srgbClr val="660066"/>
                          </a:solidFill>
                        </a:rPr>
                        <a:t>Хачемизова</a:t>
                      </a:r>
                      <a:r>
                        <a:rPr lang="ru-RU" sz="1400" b="1" dirty="0" smtClean="0">
                          <a:solidFill>
                            <a:srgbClr val="660066"/>
                          </a:solidFill>
                        </a:rPr>
                        <a:t> Джульетта</a:t>
                      </a:r>
                      <a:r>
                        <a:rPr lang="ru-RU" sz="1400" b="1" baseline="0" dirty="0" smtClean="0">
                          <a:solidFill>
                            <a:srgbClr val="660066"/>
                          </a:solidFill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rgbClr val="660066"/>
                          </a:solidFill>
                        </a:rPr>
                        <a:t>Заурбиевна</a:t>
                      </a:r>
                      <a:endParaRPr lang="ru-RU" sz="1400" b="1" dirty="0">
                        <a:solidFill>
                          <a:srgbClr val="660066"/>
                        </a:solidFill>
                      </a:endParaRPr>
                    </a:p>
                  </a:txBody>
                  <a:tcPr marL="9589" marR="958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660066"/>
                          </a:solidFill>
                        </a:rPr>
                        <a:t>2017г</a:t>
                      </a:r>
                      <a:endParaRPr lang="ru-RU" sz="1400" b="1" dirty="0">
                        <a:solidFill>
                          <a:srgbClr val="660066"/>
                        </a:solidFill>
                      </a:endParaRPr>
                    </a:p>
                  </a:txBody>
                  <a:tcPr marL="9589" marR="9589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660066"/>
                          </a:solidFill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660066"/>
                          </a:solidFill>
                          <a:effectLst/>
                        </a:rPr>
                        <a:t>Диплом -призера </a:t>
                      </a:r>
                      <a:r>
                        <a:rPr lang="ru-RU" sz="1400" b="1" baseline="0" dirty="0" smtClean="0">
                          <a:solidFill>
                            <a:srgbClr val="660066"/>
                          </a:solidFill>
                          <a:effectLst/>
                        </a:rPr>
                        <a:t>республиканского </a:t>
                      </a:r>
                      <a:r>
                        <a:rPr lang="ru-RU" sz="1400" b="1" dirty="0" smtClean="0">
                          <a:solidFill>
                            <a:srgbClr val="660066"/>
                          </a:solidFill>
                          <a:effectLst/>
                        </a:rPr>
                        <a:t>профессионального конкурса</a:t>
                      </a:r>
                      <a:endParaRPr lang="ru-RU" sz="1400" b="1" dirty="0" smtClean="0">
                        <a:solidFill>
                          <a:srgbClr val="660066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ru-RU" dirty="0">
                        <a:solidFill>
                          <a:srgbClr val="660066"/>
                        </a:solidFill>
                      </a:endParaRPr>
                    </a:p>
                  </a:txBody>
                  <a:tcPr marL="9589" marR="9589" marT="0" marB="0"/>
                </a:tc>
              </a:tr>
              <a:tr h="66351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9" marR="9589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660066"/>
                          </a:solidFill>
                        </a:rPr>
                        <a:t>«Воспитатель года Адыгеи» в 2016г</a:t>
                      </a:r>
                      <a:endParaRPr lang="ru-RU" sz="1400" dirty="0">
                        <a:solidFill>
                          <a:srgbClr val="660066"/>
                        </a:solidFill>
                      </a:endParaRPr>
                    </a:p>
                  </a:txBody>
                  <a:tcPr marL="9589" marR="958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>
                          <a:solidFill>
                            <a:srgbClr val="660066"/>
                          </a:solidFill>
                        </a:rPr>
                        <a:t>Начева</a:t>
                      </a:r>
                      <a:r>
                        <a:rPr lang="ru-RU" sz="1400" b="1" dirty="0" smtClean="0">
                          <a:solidFill>
                            <a:srgbClr val="660066"/>
                          </a:solidFill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rgbClr val="660066"/>
                          </a:solidFill>
                        </a:rPr>
                        <a:t>сафият</a:t>
                      </a:r>
                      <a:r>
                        <a:rPr lang="ru-RU" sz="1400" b="1" dirty="0" smtClean="0">
                          <a:solidFill>
                            <a:srgbClr val="660066"/>
                          </a:solidFill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rgbClr val="660066"/>
                          </a:solidFill>
                        </a:rPr>
                        <a:t>Ахмедовна</a:t>
                      </a:r>
                      <a:endParaRPr lang="ru-RU" sz="1400" b="1" dirty="0">
                        <a:solidFill>
                          <a:srgbClr val="660066"/>
                        </a:solidFill>
                      </a:endParaRPr>
                    </a:p>
                  </a:txBody>
                  <a:tcPr marL="9589" marR="958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660066"/>
                          </a:solidFill>
                        </a:rPr>
                        <a:t>2016г</a:t>
                      </a:r>
                      <a:endParaRPr lang="ru-RU" sz="1400" b="1" dirty="0">
                        <a:solidFill>
                          <a:srgbClr val="660066"/>
                        </a:solidFill>
                      </a:endParaRPr>
                    </a:p>
                  </a:txBody>
                  <a:tcPr marL="9589" marR="9589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660066"/>
                          </a:solidFill>
                        </a:rPr>
                        <a:t>Грамота.</a:t>
                      </a:r>
                      <a:r>
                        <a:rPr lang="ru-RU" sz="1400" b="1" baseline="0" dirty="0" smtClean="0">
                          <a:solidFill>
                            <a:srgbClr val="660066"/>
                          </a:solidFill>
                        </a:rPr>
                        <a:t> Призеры районного профессионального конкурса</a:t>
                      </a:r>
                      <a:endParaRPr lang="ru-RU" sz="1400" b="1" dirty="0" smtClean="0">
                        <a:solidFill>
                          <a:srgbClr val="660066"/>
                        </a:solidFill>
                      </a:endParaRPr>
                    </a:p>
                  </a:txBody>
                  <a:tcPr marL="9589" marR="958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2751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68" y="-6326"/>
            <a:ext cx="9133432" cy="681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484" y="620688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НАЛИЧИЕ ПУБЛИКАЦИЙ 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06422736"/>
              </p:ext>
            </p:extLst>
          </p:nvPr>
        </p:nvGraphicFramePr>
        <p:xfrm>
          <a:off x="357158" y="2714620"/>
          <a:ext cx="8427818" cy="207750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81626"/>
                <a:gridCol w="1507740"/>
                <a:gridCol w="3974952"/>
                <a:gridCol w="2363500"/>
              </a:tblGrid>
              <a:tr h="61446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№ п/п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Год написания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Название работы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Орган издания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446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1.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2017г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«Мы живем в Адыгее»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Всероссийский образовательный портал «Просвещение»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446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2.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2017г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Модифицированная программа «Искусство плетения адыгской циновки»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Всероссийский образовательный портал «Просвещение»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7648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68" y="-6326"/>
            <a:ext cx="9133432" cy="681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ОСНОВНЫЕ НАПРАВЛЕНИЯ В РАБОТЕ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660066"/>
              </a:buClr>
              <a:buBlip>
                <a:blip r:embed="rId3"/>
              </a:buBlip>
            </a:pPr>
            <a:r>
              <a:rPr lang="ru-RU" sz="2800" dirty="0" smtClean="0">
                <a:solidFill>
                  <a:srgbClr val="002060"/>
                </a:solidFill>
              </a:rPr>
              <a:t>Использование </a:t>
            </a:r>
            <a:r>
              <a:rPr lang="ru-RU" sz="2800" dirty="0">
                <a:solidFill>
                  <a:srgbClr val="002060"/>
                </a:solidFill>
              </a:rPr>
              <a:t>компьютера с целью приобщения </a:t>
            </a:r>
            <a:r>
              <a:rPr lang="ru-RU" sz="2800" dirty="0" smtClean="0">
                <a:solidFill>
                  <a:srgbClr val="002060"/>
                </a:solidFill>
              </a:rPr>
              <a:t>педагогов </a:t>
            </a:r>
            <a:r>
              <a:rPr lang="ru-RU" sz="2800" dirty="0">
                <a:solidFill>
                  <a:srgbClr val="002060"/>
                </a:solidFill>
              </a:rPr>
              <a:t>к современным техническим средствам передачи и хранения информации.</a:t>
            </a:r>
          </a:p>
          <a:p>
            <a:pPr lvl="0">
              <a:buClr>
                <a:srgbClr val="660066"/>
              </a:buClr>
              <a:buBlip>
                <a:blip r:embed="rId3"/>
              </a:buBlip>
            </a:pPr>
            <a:r>
              <a:rPr lang="ru-RU" sz="2800" dirty="0">
                <a:solidFill>
                  <a:srgbClr val="002060"/>
                </a:solidFill>
              </a:rPr>
              <a:t>ИКТ как средство интерактивного обучения, которое позволяет стимулировать познавательную активность детей и участвовать в освоении новых знаний.</a:t>
            </a:r>
          </a:p>
          <a:p>
            <a:pPr lvl="0">
              <a:buClr>
                <a:srgbClr val="660066"/>
              </a:buClr>
              <a:buBlip>
                <a:blip r:embed="rId3"/>
              </a:buBlip>
            </a:pPr>
            <a:r>
              <a:rPr lang="ru-RU" sz="2800" dirty="0">
                <a:solidFill>
                  <a:srgbClr val="002060"/>
                </a:solidFill>
              </a:rPr>
              <a:t>Разработка технологии с включением ИКТ.</a:t>
            </a:r>
          </a:p>
          <a:p>
            <a:pPr lvl="0">
              <a:buClr>
                <a:srgbClr val="660066"/>
              </a:buClr>
              <a:buBlip>
                <a:blip r:embed="rId3"/>
              </a:buBlip>
            </a:pPr>
            <a:r>
              <a:rPr lang="ru-RU" sz="2800" dirty="0">
                <a:solidFill>
                  <a:srgbClr val="002060"/>
                </a:solidFill>
              </a:rPr>
              <a:t>ИКТ как средство АСУ,  с целью осуществления идеи сетевого управления, организации педагогического процесса, методической службы.</a:t>
            </a:r>
          </a:p>
          <a:p>
            <a:endParaRPr lang="ru-RU" sz="2800" dirty="0"/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709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68" y="-6326"/>
            <a:ext cx="9133432" cy="681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848" y="2348880"/>
            <a:ext cx="4762872" cy="604664"/>
          </a:xfrm>
        </p:spPr>
        <p:txBody>
          <a:bodyPr/>
          <a:lstStyle/>
          <a:p>
            <a:pPr marL="0" indent="0">
              <a:buNone/>
            </a:pPr>
            <a:r>
              <a:rPr lang="ru-RU" b="1" i="1" u="sng" dirty="0" smtClean="0">
                <a:solidFill>
                  <a:srgbClr val="C00000"/>
                </a:solidFill>
              </a:rPr>
              <a:t>СПАСИБО ЗА ВНИМАНИЕ!</a:t>
            </a:r>
            <a:endParaRPr lang="ru-RU" b="1" i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82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584</Words>
  <Application>Microsoft Office PowerPoint</Application>
  <PresentationFormat>Экран (4:3)</PresentationFormat>
  <Paragraphs>199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  КУРСОВАЯ ПОДГОТОВКА </vt:lpstr>
      <vt:lpstr>УЧАСТИЕ ПЕДАГОГА В МЕТОДИЧЕСКИХ МЕРОПРИЯТИЯХ  ОБРАЗОВАТЕЛЬНОГО УЧРЕЖДЕНИЯ </vt:lpstr>
      <vt:lpstr>  ОБОБЩЕНИЕ  ПЕРЕДОВОГО ПЕДАГОГИЧЕСКОГО ОПЫТА </vt:lpstr>
      <vt:lpstr>УЧАСТИЕ В КОНКУРСАХ ВОСПИТАТЕЛЕЙ  МБДОУ №1 «Насып»</vt:lpstr>
      <vt:lpstr>НАЛИЧИЕ ПУБЛИКАЦИЙ </vt:lpstr>
      <vt:lpstr>ОСНОВНЫЕ НАПРАВЛЕНИЯ В РАБОТЕ</vt:lpstr>
      <vt:lpstr>Слайд 9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Microsoft Office</cp:lastModifiedBy>
  <cp:revision>55</cp:revision>
  <dcterms:created xsi:type="dcterms:W3CDTF">2015-10-18T08:22:18Z</dcterms:created>
  <dcterms:modified xsi:type="dcterms:W3CDTF">2017-09-30T18:03:14Z</dcterms:modified>
</cp:coreProperties>
</file>