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75" r:id="rId7"/>
    <p:sldId id="262" r:id="rId8"/>
    <p:sldId id="263" r:id="rId9"/>
    <p:sldId id="264" r:id="rId10"/>
    <p:sldId id="276" r:id="rId11"/>
    <p:sldId id="303" r:id="rId12"/>
    <p:sldId id="302" r:id="rId13"/>
    <p:sldId id="265" r:id="rId14"/>
    <p:sldId id="307" r:id="rId15"/>
    <p:sldId id="306" r:id="rId16"/>
    <p:sldId id="310" r:id="rId17"/>
    <p:sldId id="305" r:id="rId18"/>
    <p:sldId id="308" r:id="rId19"/>
    <p:sldId id="309" r:id="rId20"/>
    <p:sldId id="266" r:id="rId21"/>
    <p:sldId id="267" r:id="rId22"/>
    <p:sldId id="271" r:id="rId23"/>
    <p:sldId id="272" r:id="rId24"/>
    <p:sldId id="270" r:id="rId25"/>
    <p:sldId id="269" r:id="rId26"/>
    <p:sldId id="273" r:id="rId27"/>
    <p:sldId id="278" r:id="rId28"/>
    <p:sldId id="274" r:id="rId29"/>
    <p:sldId id="277" r:id="rId30"/>
    <p:sldId id="279" r:id="rId31"/>
    <p:sldId id="280" r:id="rId32"/>
    <p:sldId id="281" r:id="rId33"/>
    <p:sldId id="282" r:id="rId34"/>
    <p:sldId id="283" r:id="rId35"/>
    <p:sldId id="284" r:id="rId36"/>
    <p:sldId id="285" r:id="rId37"/>
    <p:sldId id="286" r:id="rId38"/>
    <p:sldId id="287" r:id="rId39"/>
    <p:sldId id="288" r:id="rId40"/>
    <p:sldId id="289" r:id="rId41"/>
    <p:sldId id="292" r:id="rId42"/>
    <p:sldId id="291" r:id="rId43"/>
    <p:sldId id="294" r:id="rId44"/>
    <p:sldId id="290" r:id="rId45"/>
    <p:sldId id="295" r:id="rId46"/>
    <p:sldId id="296" r:id="rId47"/>
    <p:sldId id="293" r:id="rId48"/>
    <p:sldId id="297" r:id="rId49"/>
    <p:sldId id="298" r:id="rId50"/>
    <p:sldId id="301" r:id="rId51"/>
    <p:sldId id="299" r:id="rId52"/>
    <p:sldId id="300" r:id="rId53"/>
    <p:sldId id="304" r:id="rId5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DE26F86-8078-44AB-BCC7-C8FB7B89437B}" type="datetimeFigureOut">
              <a:rPr lang="ru-RU" smtClean="0">
                <a:solidFill>
                  <a:prstClr val="black">
                    <a:tint val="75000"/>
                  </a:prstClr>
                </a:solidFill>
              </a:rPr>
              <a:pPr/>
              <a:t>25.03.2022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A062813-1297-4613-9E8B-6F9F745C24B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E26F86-8078-44AB-BCC7-C8FB7B89437B}" type="datetimeFigureOut">
              <a:rPr lang="ru-RU" smtClean="0">
                <a:solidFill>
                  <a:prstClr val="black">
                    <a:tint val="75000"/>
                  </a:prstClr>
                </a:solidFill>
              </a:rPr>
              <a:pPr/>
              <a:t>25.03.2022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A062813-1297-4613-9E8B-6F9F745C24B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E26F86-8078-44AB-BCC7-C8FB7B89437B}" type="datetimeFigureOut">
              <a:rPr lang="ru-RU" smtClean="0">
                <a:solidFill>
                  <a:prstClr val="black">
                    <a:tint val="75000"/>
                  </a:prstClr>
                </a:solidFill>
              </a:rPr>
              <a:pPr/>
              <a:t>25.03.2022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A062813-1297-4613-9E8B-6F9F745C24B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E26F86-8078-44AB-BCC7-C8FB7B89437B}" type="datetimeFigureOut">
              <a:rPr lang="ru-RU" smtClean="0">
                <a:solidFill>
                  <a:prstClr val="black">
                    <a:tint val="75000"/>
                  </a:prstClr>
                </a:solidFill>
              </a:rPr>
              <a:pPr/>
              <a:t>25.03.2022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A062813-1297-4613-9E8B-6F9F745C24B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DE26F86-8078-44AB-BCC7-C8FB7B89437B}" type="datetimeFigureOut">
              <a:rPr lang="ru-RU" smtClean="0">
                <a:solidFill>
                  <a:prstClr val="black">
                    <a:tint val="75000"/>
                  </a:prstClr>
                </a:solidFill>
              </a:rPr>
              <a:pPr/>
              <a:t>25.03.2022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A062813-1297-4613-9E8B-6F9F745C24B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DE26F86-8078-44AB-BCC7-C8FB7B89437B}" type="datetimeFigureOut">
              <a:rPr lang="ru-RU" smtClean="0">
                <a:solidFill>
                  <a:prstClr val="black">
                    <a:tint val="75000"/>
                  </a:prstClr>
                </a:solidFill>
              </a:rPr>
              <a:pPr/>
              <a:t>25.03.2022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A062813-1297-4613-9E8B-6F9F745C24B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DE26F86-8078-44AB-BCC7-C8FB7B89437B}" type="datetimeFigureOut">
              <a:rPr lang="ru-RU" smtClean="0">
                <a:solidFill>
                  <a:prstClr val="black">
                    <a:tint val="75000"/>
                  </a:prstClr>
                </a:solidFill>
              </a:rPr>
              <a:pPr/>
              <a:t>25.03.2022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A062813-1297-4613-9E8B-6F9F745C24B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DE26F86-8078-44AB-BCC7-C8FB7B89437B}" type="datetimeFigureOut">
              <a:rPr lang="ru-RU" smtClean="0">
                <a:solidFill>
                  <a:prstClr val="black">
                    <a:tint val="75000"/>
                  </a:prstClr>
                </a:solidFill>
              </a:rPr>
              <a:pPr/>
              <a:t>25.03.2022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A062813-1297-4613-9E8B-6F9F745C24B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DE26F86-8078-44AB-BCC7-C8FB7B89437B}" type="datetimeFigureOut">
              <a:rPr lang="ru-RU" smtClean="0">
                <a:solidFill>
                  <a:prstClr val="black">
                    <a:tint val="75000"/>
                  </a:prstClr>
                </a:solidFill>
              </a:rPr>
              <a:pPr/>
              <a:t>25.03.2022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A062813-1297-4613-9E8B-6F9F745C24B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DE26F86-8078-44AB-BCC7-C8FB7B89437B}" type="datetimeFigureOut">
              <a:rPr lang="ru-RU" smtClean="0">
                <a:solidFill>
                  <a:prstClr val="black">
                    <a:tint val="75000"/>
                  </a:prstClr>
                </a:solidFill>
              </a:rPr>
              <a:pPr/>
              <a:t>25.03.2022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A062813-1297-4613-9E8B-6F9F745C24B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DE26F86-8078-44AB-BCC7-C8FB7B89437B}" type="datetimeFigureOut">
              <a:rPr lang="ru-RU" smtClean="0">
                <a:solidFill>
                  <a:prstClr val="black">
                    <a:tint val="75000"/>
                  </a:prstClr>
                </a:solidFill>
              </a:rPr>
              <a:pPr/>
              <a:t>25.03.2022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A062813-1297-4613-9E8B-6F9F745C24BE}"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26F86-8078-44AB-BCC7-C8FB7B89437B}" type="datetimeFigureOut">
              <a:rPr lang="ru-RU" smtClean="0">
                <a:solidFill>
                  <a:prstClr val="black">
                    <a:tint val="75000"/>
                  </a:prstClr>
                </a:solidFill>
              </a:rPr>
              <a:pPr/>
              <a:t>25.03.2022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62813-1297-4613-9E8B-6F9F745C24BE}" type="slidenum">
              <a:rPr lang="ru-RU" smtClean="0">
                <a:solidFill>
                  <a:prstClr val="black">
                    <a:tint val="75000"/>
                  </a:prstClr>
                </a:solidFill>
              </a:rPr>
              <a:pPr/>
              <a:t>‹#›</a:t>
            </a:fld>
            <a:endParaRPr lang="ru-RU">
              <a:solidFill>
                <a:prstClr val="black">
                  <a:tint val="75000"/>
                </a:prstClr>
              </a:solidFill>
            </a:endParaRPr>
          </a:p>
        </p:txBody>
      </p:sp>
      <p:sp>
        <p:nvSpPr>
          <p:cNvPr id="15" name="Прямоугольник 14"/>
          <p:cNvSpPr/>
          <p:nvPr userDrawn="1"/>
        </p:nvSpPr>
        <p:spPr>
          <a:xfrm>
            <a:off x="0" y="6643710"/>
            <a:ext cx="1199367" cy="215444"/>
          </a:xfrm>
          <a:prstGeom prst="rect">
            <a:avLst/>
          </a:prstGeom>
        </p:spPr>
        <p:txBody>
          <a:bodyPr wrap="square">
            <a:spAutoFit/>
          </a:bodyPr>
          <a:lstStyle/>
          <a:p>
            <a:r>
              <a:rPr lang="en-US" sz="800" dirty="0">
                <a:solidFill>
                  <a:srgbClr val="9BBB59">
                    <a:lumMod val="20000"/>
                    <a:lumOff val="80000"/>
                  </a:srgbClr>
                </a:solidFill>
                <a:latin typeface="Times New Roman" pitchFamily="18" charset="0"/>
                <a:cs typeface="Times New Roman" pitchFamily="18" charset="0"/>
              </a:rPr>
              <a:t>http://linda6035.ucoz.ru/</a:t>
            </a:r>
            <a:endParaRPr lang="ru-RU" sz="800" dirty="0">
              <a:solidFill>
                <a:srgbClr val="9BBB59">
                  <a:lumMod val="20000"/>
                  <a:lumOff val="80000"/>
                </a:srgbClr>
              </a:solidFill>
              <a:latin typeface="Times New Roman" pitchFamily="18" charset="0"/>
              <a:cs typeface="Times New Roman" pitchFamily="18" charset="0"/>
            </a:endParaRPr>
          </a:p>
        </p:txBody>
      </p:sp>
      <p:sp>
        <p:nvSpPr>
          <p:cNvPr id="17" name="Блок-схема: документ 16"/>
          <p:cNvSpPr/>
          <p:nvPr userDrawn="1"/>
        </p:nvSpPr>
        <p:spPr>
          <a:xfrm rot="16200000" flipV="1">
            <a:off x="1321583" y="-964449"/>
            <a:ext cx="6429396" cy="8786874"/>
          </a:xfrm>
          <a:prstGeom prst="flowChartDocument">
            <a:avLst/>
          </a:prstGeom>
          <a:solidFill>
            <a:schemeClr val="accent3">
              <a:lumMod val="20000"/>
              <a:lumOff val="80000"/>
            </a:schemeClr>
          </a:solidFill>
          <a:ln>
            <a:solidFill>
              <a:schemeClr val="accent3">
                <a:lumMod val="60000"/>
                <a:lumOff val="4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descr="0_8c310_7c239a80_orig.png"/>
          <p:cNvPicPr>
            <a:picLocks noChangeAspect="1"/>
          </p:cNvPicPr>
          <p:nvPr userDrawn="1"/>
        </p:nvPicPr>
        <p:blipFill>
          <a:blip r:embed="rId13" cstate="email"/>
          <a:stretch>
            <a:fillRect/>
          </a:stretch>
        </p:blipFill>
        <p:spPr>
          <a:xfrm>
            <a:off x="0" y="0"/>
            <a:ext cx="2643174" cy="6760360"/>
          </a:xfrm>
          <a:prstGeom prst="rect">
            <a:avLst/>
          </a:prstGeom>
          <a:effectLst>
            <a:glow rad="63500">
              <a:schemeClr val="accent3">
                <a:satMod val="175000"/>
                <a:alpha val="40000"/>
              </a:schemeClr>
            </a:glow>
          </a:effectLst>
        </p:spPr>
      </p:pic>
      <p:pic>
        <p:nvPicPr>
          <p:cNvPr id="19" name="Рисунок 18" descr="0_6920b_f714229_orig.png"/>
          <p:cNvPicPr>
            <a:picLocks noChangeAspect="1"/>
          </p:cNvPicPr>
          <p:nvPr userDrawn="1"/>
        </p:nvPicPr>
        <p:blipFill>
          <a:blip r:embed="rId14" cstate="email">
            <a:duotone>
              <a:prstClr val="black"/>
              <a:schemeClr val="accent3">
                <a:tint val="45000"/>
                <a:satMod val="400000"/>
              </a:schemeClr>
            </a:duotone>
          </a:blip>
          <a:srcRect/>
          <a:stretch>
            <a:fillRect/>
          </a:stretch>
        </p:blipFill>
        <p:spPr>
          <a:xfrm>
            <a:off x="7143768" y="214290"/>
            <a:ext cx="1785902" cy="6858000"/>
          </a:xfrm>
          <a:prstGeom prst="rect">
            <a:avLst/>
          </a:prstGeom>
        </p:spPr>
      </p:pic>
      <p:pic>
        <p:nvPicPr>
          <p:cNvPr id="22" name="Рисунок 21" descr="0_8d299_f2af728b_orig.png"/>
          <p:cNvPicPr>
            <a:picLocks noChangeAspect="1"/>
          </p:cNvPicPr>
          <p:nvPr userDrawn="1"/>
        </p:nvPicPr>
        <p:blipFill>
          <a:blip r:embed="rId15" cstate="email"/>
          <a:stretch>
            <a:fillRect/>
          </a:stretch>
        </p:blipFill>
        <p:spPr>
          <a:xfrm flipH="1">
            <a:off x="80338" y="0"/>
            <a:ext cx="2011301" cy="314324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6"/>
          <p:cNvGrpSpPr/>
          <p:nvPr/>
        </p:nvGrpSpPr>
        <p:grpSpPr>
          <a:xfrm>
            <a:off x="642910" y="500042"/>
            <a:ext cx="8358246" cy="6189164"/>
            <a:chOff x="211235" y="2214552"/>
            <a:chExt cx="8073251" cy="5534194"/>
          </a:xfrm>
        </p:grpSpPr>
        <p:sp>
          <p:nvSpPr>
            <p:cNvPr id="3" name="Прямоугольник 2"/>
            <p:cNvSpPr/>
            <p:nvPr/>
          </p:nvSpPr>
          <p:spPr>
            <a:xfrm>
              <a:off x="211235" y="3703218"/>
              <a:ext cx="8073251" cy="4045528"/>
            </a:xfrm>
            <a:prstGeom prst="rect">
              <a:avLst/>
            </a:prstGeom>
            <a:noFill/>
          </p:spPr>
          <p:txBody>
            <a:bodyPr wrap="square">
              <a:spAutoFit/>
            </a:bodyPr>
            <a:lstStyle/>
            <a:p>
              <a:pPr algn="ctr">
                <a:defRPr/>
              </a:pPr>
              <a:r>
                <a:rPr lang="ru-RU" sz="3600" b="1" dirty="0" smtClean="0">
                  <a:ln w="19050">
                    <a:solidFill>
                      <a:srgbClr val="002060"/>
                    </a:solidFill>
                    <a:prstDash val="solid"/>
                  </a:ln>
                  <a:solidFill>
                    <a:srgbClr val="002060"/>
                  </a:solidFill>
                  <a:effectLst>
                    <a:outerShdw blurRad="50000" dist="50800" dir="7500000" algn="tl">
                      <a:srgbClr val="000000">
                        <a:shade val="5000"/>
                        <a:alpha val="35000"/>
                      </a:srgbClr>
                    </a:outerShdw>
                  </a:effectLst>
                  <a:latin typeface="Monotype Corsiva" pitchFamily="66" charset="0"/>
                </a:rPr>
                <a:t>Мастер-класс  </a:t>
              </a:r>
            </a:p>
            <a:p>
              <a:pPr algn="ctr">
                <a:defRPr/>
              </a:pPr>
              <a:r>
                <a:rPr lang="ru-RU" sz="3600" b="1" dirty="0" smtClean="0">
                  <a:ln w="19050">
                    <a:solidFill>
                      <a:srgbClr val="002060"/>
                    </a:solidFill>
                    <a:prstDash val="solid"/>
                  </a:ln>
                  <a:solidFill>
                    <a:srgbClr val="002060"/>
                  </a:solidFill>
                  <a:effectLst>
                    <a:outerShdw blurRad="50000" dist="50800" dir="7500000" algn="tl">
                      <a:srgbClr val="000000">
                        <a:shade val="5000"/>
                        <a:alpha val="35000"/>
                      </a:srgbClr>
                    </a:outerShdw>
                  </a:effectLst>
                  <a:latin typeface="Monotype Corsiva" pitchFamily="66" charset="0"/>
                </a:rPr>
                <a:t>педагога –психолога на тему </a:t>
              </a:r>
            </a:p>
            <a:p>
              <a:pPr algn="ctr">
                <a:defRPr/>
              </a:pPr>
              <a:r>
                <a:rPr lang="ru-RU" sz="3600" b="1" dirty="0" smtClean="0">
                  <a:ln w="19050">
                    <a:solidFill>
                      <a:srgbClr val="002060"/>
                    </a:solidFill>
                    <a:prstDash val="solid"/>
                  </a:ln>
                  <a:solidFill>
                    <a:srgbClr val="002060"/>
                  </a:solidFill>
                  <a:effectLst>
                    <a:outerShdw blurRad="50000" dist="50800" dir="7500000" algn="tl">
                      <a:srgbClr val="000000">
                        <a:shade val="5000"/>
                        <a:alpha val="35000"/>
                      </a:srgbClr>
                    </a:outerShdw>
                  </a:effectLst>
                  <a:latin typeface="Monotype Corsiva" pitchFamily="66" charset="0"/>
                </a:rPr>
                <a:t>« Использование  нетрадиционных  техник     по ручному труду</a:t>
              </a:r>
              <a:r>
                <a:rPr lang="ru-RU" sz="3600" b="1" smtClean="0">
                  <a:ln w="19050">
                    <a:solidFill>
                      <a:srgbClr val="002060"/>
                    </a:solidFill>
                    <a:prstDash val="solid"/>
                  </a:ln>
                  <a:solidFill>
                    <a:srgbClr val="002060"/>
                  </a:solidFill>
                  <a:effectLst>
                    <a:outerShdw blurRad="50000" dist="50800" dir="7500000" algn="tl">
                      <a:srgbClr val="000000">
                        <a:shade val="5000"/>
                        <a:alpha val="35000"/>
                      </a:srgbClr>
                    </a:outerShdw>
                  </a:effectLst>
                  <a:latin typeface="Monotype Corsiva" pitchFamily="66" charset="0"/>
                </a:rPr>
                <a:t>» </a:t>
              </a:r>
              <a:endParaRPr lang="ru-RU" sz="3600" b="1" dirty="0" smtClean="0">
                <a:ln w="19050">
                  <a:solidFill>
                    <a:srgbClr val="002060"/>
                  </a:solidFill>
                  <a:prstDash val="solid"/>
                </a:ln>
                <a:solidFill>
                  <a:srgbClr val="002060"/>
                </a:solidFill>
                <a:effectLst>
                  <a:outerShdw blurRad="50000" dist="50800" dir="7500000" algn="tl">
                    <a:srgbClr val="000000">
                      <a:shade val="5000"/>
                      <a:alpha val="35000"/>
                    </a:srgbClr>
                  </a:outerShdw>
                </a:effectLst>
                <a:latin typeface="Monotype Corsiva" pitchFamily="66" charset="0"/>
              </a:endParaRPr>
            </a:p>
            <a:p>
              <a:pPr algn="ctr">
                <a:defRPr/>
              </a:pPr>
              <a:endParaRPr lang="ru-RU" sz="3600" b="1" dirty="0" smtClean="0">
                <a:ln w="19050">
                  <a:solidFill>
                    <a:srgbClr val="002060"/>
                  </a:solidFill>
                  <a:prstDash val="solid"/>
                </a:ln>
                <a:solidFill>
                  <a:srgbClr val="002060"/>
                </a:solidFill>
                <a:effectLst>
                  <a:outerShdw blurRad="50000" dist="50800" dir="7500000" algn="tl">
                    <a:srgbClr val="000000">
                      <a:shade val="5000"/>
                      <a:alpha val="35000"/>
                    </a:srgbClr>
                  </a:outerShdw>
                </a:effectLst>
                <a:latin typeface="Monotype Corsiva" pitchFamily="66" charset="0"/>
              </a:endParaRPr>
            </a:p>
            <a:p>
              <a:pPr algn="ctr">
                <a:defRPr/>
              </a:pPr>
              <a:r>
                <a:rPr lang="ru-RU" sz="3600" b="1" dirty="0" smtClean="0">
                  <a:ln w="19050">
                    <a:solidFill>
                      <a:srgbClr val="002060"/>
                    </a:solidFill>
                    <a:prstDash val="solid"/>
                  </a:ln>
                  <a:solidFill>
                    <a:srgbClr val="002060"/>
                  </a:solidFill>
                  <a:effectLst>
                    <a:outerShdw blurRad="50000" dist="50800" dir="7500000" algn="tl">
                      <a:srgbClr val="000000">
                        <a:shade val="5000"/>
                        <a:alpha val="35000"/>
                      </a:srgbClr>
                    </a:outerShdw>
                  </a:effectLst>
                  <a:latin typeface="Monotype Corsiva" pitchFamily="66" charset="0"/>
                </a:rPr>
                <a:t>Педагог-психолог:</a:t>
              </a:r>
            </a:p>
            <a:p>
              <a:pPr algn="ctr">
                <a:defRPr/>
              </a:pPr>
              <a:r>
                <a:rPr lang="ru-RU" sz="3600" b="1" dirty="0" err="1" smtClean="0">
                  <a:ln w="19050">
                    <a:solidFill>
                      <a:srgbClr val="002060"/>
                    </a:solidFill>
                    <a:prstDash val="solid"/>
                  </a:ln>
                  <a:solidFill>
                    <a:srgbClr val="002060"/>
                  </a:solidFill>
                  <a:effectLst>
                    <a:outerShdw blurRad="50000" dist="50800" dir="7500000" algn="tl">
                      <a:srgbClr val="000000">
                        <a:shade val="5000"/>
                        <a:alpha val="35000"/>
                      </a:srgbClr>
                    </a:outerShdw>
                  </a:effectLst>
                  <a:latin typeface="Monotype Corsiva" pitchFamily="66" charset="0"/>
                </a:rPr>
                <a:t>Кубашичева</a:t>
              </a:r>
              <a:r>
                <a:rPr lang="ru-RU" sz="3600" b="1" dirty="0" smtClean="0">
                  <a:ln w="19050">
                    <a:solidFill>
                      <a:srgbClr val="002060"/>
                    </a:solidFill>
                    <a:prstDash val="solid"/>
                  </a:ln>
                  <a:solidFill>
                    <a:srgbClr val="002060"/>
                  </a:solidFill>
                  <a:effectLst>
                    <a:outerShdw blurRad="50000" dist="50800" dir="7500000" algn="tl">
                      <a:srgbClr val="000000">
                        <a:shade val="5000"/>
                        <a:alpha val="35000"/>
                      </a:srgbClr>
                    </a:outerShdw>
                  </a:effectLst>
                  <a:latin typeface="Monotype Corsiva" pitchFamily="66" charset="0"/>
                </a:rPr>
                <a:t> З. Н.</a:t>
              </a:r>
            </a:p>
            <a:p>
              <a:pPr algn="ctr">
                <a:defRPr/>
              </a:pPr>
              <a:r>
                <a:rPr lang="ru-RU" sz="3600" b="1" dirty="0" smtClean="0">
                  <a:ln w="19050">
                    <a:solidFill>
                      <a:srgbClr val="002060"/>
                    </a:solidFill>
                    <a:prstDash val="solid"/>
                  </a:ln>
                  <a:solidFill>
                    <a:srgbClr val="002060"/>
                  </a:solidFill>
                  <a:effectLst>
                    <a:outerShdw blurRad="50000" dist="50800" dir="7500000" algn="tl">
                      <a:srgbClr val="000000">
                        <a:shade val="5000"/>
                        <a:alpha val="35000"/>
                      </a:srgbClr>
                    </a:outerShdw>
                  </a:effectLst>
                  <a:latin typeface="Monotype Corsiva" pitchFamily="66" charset="0"/>
                </a:rPr>
                <a:t>2022г.</a:t>
              </a:r>
              <a:endParaRPr lang="ru-RU" sz="3600" b="1" dirty="0">
                <a:ln w="19050">
                  <a:solidFill>
                    <a:srgbClr val="002060"/>
                  </a:solidFill>
                  <a:prstDash val="solid"/>
                </a:ln>
                <a:solidFill>
                  <a:srgbClr val="002060"/>
                </a:solidFill>
                <a:effectLst>
                  <a:outerShdw blurRad="50000" dist="50800" dir="7500000" algn="tl">
                    <a:srgbClr val="000000">
                      <a:shade val="5000"/>
                      <a:alpha val="35000"/>
                    </a:srgbClr>
                  </a:outerShdw>
                </a:effectLst>
                <a:latin typeface="Monotype Corsiva" pitchFamily="66" charset="0"/>
              </a:endParaRPr>
            </a:p>
          </p:txBody>
        </p:sp>
        <p:sp>
          <p:nvSpPr>
            <p:cNvPr id="4" name="Прямоугольник 3"/>
            <p:cNvSpPr/>
            <p:nvPr/>
          </p:nvSpPr>
          <p:spPr>
            <a:xfrm>
              <a:off x="2005291" y="2214552"/>
              <a:ext cx="4964798" cy="577933"/>
            </a:xfrm>
            <a:prstGeom prst="rect">
              <a:avLst/>
            </a:prstGeom>
          </p:spPr>
          <p:txBody>
            <a:bodyPr wrap="square">
              <a:spAutoFit/>
            </a:bodyPr>
            <a:lstStyle/>
            <a:p>
              <a:pPr algn="ctr">
                <a:defRPr/>
              </a:pP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ahoma" pitchFamily="34" charset="0"/>
                  <a:cs typeface="Times New Roman" pitchFamily="18" charset="0"/>
                </a:rPr>
                <a:t>МБДОУ №1 «Насып»</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ahoma" pitchFamily="34" charset="0"/>
                <a:cs typeface="Times New Roman" pitchFamily="18"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71670" y="285728"/>
            <a:ext cx="6858048" cy="6555641"/>
          </a:xfrm>
          <a:prstGeom prst="rect">
            <a:avLst/>
          </a:prstGeom>
        </p:spPr>
        <p:txBody>
          <a:bodyPr wrap="square">
            <a:spAutoFit/>
          </a:bodyPr>
          <a:lstStyle/>
          <a:p>
            <a:pPr algn="ct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Конечно же, требуется время, чтобы из маленького семечка вырос росток, а затем куст, на котором осенью заполыхают роскошные георгины. Но наши цветы самого быстрорастущего сорта. Мы сделаем их всего за 40 минут на мастер-классе. Познакомимся с новой техникой, вернее, с разновидностью уже известной. Называется она:  </a:t>
            </a:r>
          </a:p>
          <a:p>
            <a:pPr algn="ct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торцевание на пластилине. </a:t>
            </a:r>
            <a:b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4.infourok.ru/uploads/ex/066e/0008cc85-1645a40c/img1.jpg"/>
          <p:cNvPicPr/>
          <p:nvPr/>
        </p:nvPicPr>
        <p:blipFill>
          <a:blip r:embed="rId2" cstate="print"/>
          <a:srcRect t="8079" b="8297"/>
          <a:stretch>
            <a:fillRect/>
          </a:stretch>
        </p:blipFill>
        <p:spPr bwMode="auto">
          <a:xfrm>
            <a:off x="2214546" y="285728"/>
            <a:ext cx="6655846" cy="62865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488" y="2571744"/>
            <a:ext cx="5643602" cy="3170099"/>
          </a:xfrm>
          <a:prstGeom prst="rect">
            <a:avLst/>
          </a:prstGeom>
        </p:spPr>
        <p:txBody>
          <a:bodyPr wrap="square">
            <a:spAutoFit/>
          </a:bodyPr>
          <a:lstStyle/>
          <a:p>
            <a:pPr algn="ctr" fontAlgn="base"/>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Солнце поднимается – (Ладони подняты вверх, пальцы образуют «бутон», основания кистей прижаты друг к другу).</a:t>
            </a:r>
            <a:b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Цветочек распускается! (Разводим одновременно пальцы рук в стороны).</a:t>
            </a:r>
            <a:b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Солнышко садится –</a:t>
            </a:r>
            <a:b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br>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Цветочек спать ложится. (Сводим пальцы вместе).</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Прямоугольник 2"/>
          <p:cNvSpPr/>
          <p:nvPr/>
        </p:nvSpPr>
        <p:spPr>
          <a:xfrm>
            <a:off x="1857356" y="357166"/>
            <a:ext cx="7171931" cy="1754326"/>
          </a:xfrm>
          <a:prstGeom prst="rect">
            <a:avLst/>
          </a:prstGeom>
        </p:spPr>
        <p:txBody>
          <a:bodyPr wrap="square">
            <a:spAutoFit/>
          </a:bodyPr>
          <a:lstStyle/>
          <a:p>
            <a:pPr algn="ctr" fontAlgn="base"/>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Пальчиковая гимнастика </a:t>
            </a:r>
          </a:p>
          <a:p>
            <a:pPr algn="ctr" fontAlgn="base"/>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«Цветок»</a:t>
            </a:r>
          </a:p>
        </p:txBody>
      </p:sp>
      <p:pic>
        <p:nvPicPr>
          <p:cNvPr id="4" name="Рисунок 3" descr="https://ds04.infourok.ru/uploads/ex/0bec/0004038b-54d25450/img16.jpg"/>
          <p:cNvPicPr/>
          <p:nvPr/>
        </p:nvPicPr>
        <p:blipFill>
          <a:blip r:embed="rId2" cstate="print"/>
          <a:srcRect l="41403" t="58836"/>
          <a:stretch>
            <a:fillRect/>
          </a:stretch>
        </p:blipFill>
        <p:spPr bwMode="auto">
          <a:xfrm rot="20541021">
            <a:off x="303622" y="394406"/>
            <a:ext cx="2984538" cy="246616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3108" y="857232"/>
            <a:ext cx="5595506" cy="1015663"/>
          </a:xfrm>
          <a:prstGeom prst="rect">
            <a:avLst/>
          </a:prstGeom>
        </p:spPr>
        <p:txBody>
          <a:bodyPr wrap="none">
            <a:spAutoFit/>
          </a:bodyPr>
          <a:lstStyle/>
          <a:p>
            <a:r>
              <a:rPr lang="ru-RU"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Торцевание</a:t>
            </a:r>
            <a:endParaRPr lang="ru-RU"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20481" name="Rectangle 1"/>
          <p:cNvSpPr>
            <a:spLocks noChangeArrowheads="1"/>
          </p:cNvSpPr>
          <p:nvPr/>
        </p:nvSpPr>
        <p:spPr bwMode="auto">
          <a:xfrm>
            <a:off x="1500134" y="2000240"/>
            <a:ext cx="7643866"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all" normalizeH="0" baseline="0" dirty="0" smtClean="0">
                <a:ln w="9000" cmpd="sng">
                  <a:solidFill>
                    <a:srgbClr val="C00000"/>
                  </a:solidFill>
                  <a:prstDash val="solid"/>
                </a:ln>
                <a:solidFill>
                  <a:srgbClr val="C00000"/>
                </a:solidFill>
                <a:effectLst>
                  <a:reflection blurRad="12700" stA="28000" endPos="45000" dist="1000" dir="5400000" sy="-100000" algn="bl" rotWithShape="0"/>
                </a:effectLst>
                <a:latin typeface="Times New Roman" pitchFamily="18" charset="0"/>
                <a:ea typeface="Calibri" pitchFamily="34" charset="0"/>
                <a:cs typeface="Times New Roman" pitchFamily="18" charset="0"/>
              </a:rPr>
              <a:t>это один из видов бумажного конструирования, искусство </a:t>
            </a:r>
            <a:r>
              <a:rPr kumimoji="0" lang="ru-RU" sz="2000" b="1" i="0" u="none" strike="noStrike" cap="all" normalizeH="0" baseline="0" dirty="0" err="1" smtClean="0">
                <a:ln w="9000" cmpd="sng">
                  <a:solidFill>
                    <a:srgbClr val="C00000"/>
                  </a:solidFill>
                  <a:prstDash val="solid"/>
                </a:ln>
                <a:solidFill>
                  <a:srgbClr val="C00000"/>
                </a:solidFill>
                <a:effectLst>
                  <a:reflection blurRad="12700" stA="28000" endPos="45000" dist="1000" dir="5400000" sy="-100000" algn="bl" rotWithShape="0"/>
                </a:effectLst>
                <a:latin typeface="Times New Roman" pitchFamily="18" charset="0"/>
                <a:ea typeface="Calibri" pitchFamily="34" charset="0"/>
                <a:cs typeface="Times New Roman" pitchFamily="18" charset="0"/>
              </a:rPr>
              <a:t>бумагокручения</a:t>
            </a:r>
            <a:r>
              <a:rPr kumimoji="0" lang="ru-RU" sz="2000" b="1" i="0" u="none" strike="noStrike" cap="all" normalizeH="0" baseline="0" dirty="0" smtClean="0">
                <a:ln w="9000" cmpd="sng">
                  <a:solidFill>
                    <a:srgbClr val="C00000"/>
                  </a:solidFill>
                  <a:prstDash val="solid"/>
                </a:ln>
                <a:solidFill>
                  <a:srgbClr val="C00000"/>
                </a:solidFill>
                <a:effectLst>
                  <a:reflection blurRad="12700" stA="28000" endPos="45000" dist="1000" dir="5400000" sy="-100000" algn="bl" rotWithShape="0"/>
                </a:effectLst>
                <a:latin typeface="Times New Roman" pitchFamily="18" charset="0"/>
                <a:ea typeface="Calibri" pitchFamily="34" charset="0"/>
                <a:cs typeface="Times New Roman" pitchFamily="18" charset="0"/>
              </a:rPr>
              <a:t>, когда с помощью палочки и маленького квадратика бумаги создаются, путем накручивания квадратика на палочку, </a:t>
            </a:r>
            <a:r>
              <a:rPr kumimoji="0" lang="ru-RU" sz="2000" b="1" i="0" u="none" strike="noStrike" cap="all" normalizeH="0" baseline="0" dirty="0" err="1" smtClean="0">
                <a:ln w="9000" cmpd="sng">
                  <a:solidFill>
                    <a:srgbClr val="C00000"/>
                  </a:solidFill>
                  <a:prstDash val="solid"/>
                </a:ln>
                <a:solidFill>
                  <a:srgbClr val="C00000"/>
                </a:solidFill>
                <a:effectLst>
                  <a:reflection blurRad="12700" stA="28000" endPos="45000" dist="1000" dir="5400000" sy="-100000" algn="bl" rotWithShape="0"/>
                </a:effectLst>
                <a:latin typeface="Times New Roman" pitchFamily="18" charset="0"/>
                <a:ea typeface="Calibri" pitchFamily="34" charset="0"/>
                <a:cs typeface="Times New Roman" pitchFamily="18" charset="0"/>
              </a:rPr>
              <a:t>трубочки-торцовочки</a:t>
            </a:r>
            <a:r>
              <a:rPr kumimoji="0" lang="ru-RU" sz="2000" b="1" i="0" u="none" strike="noStrike" cap="all" normalizeH="0" baseline="0" dirty="0" smtClean="0">
                <a:ln w="9000" cmpd="sng">
                  <a:solidFill>
                    <a:srgbClr val="C00000"/>
                  </a:solidFill>
                  <a:prstDash val="solid"/>
                </a:ln>
                <a:solidFill>
                  <a:srgbClr val="C00000"/>
                </a:solidFill>
                <a:effectLst>
                  <a:reflection blurRad="12700" stA="28000" endPos="45000" dist="1000" dir="5400000" sy="-100000" algn="bl" rotWithShape="0"/>
                </a:effectLst>
                <a:latin typeface="Times New Roman" pitchFamily="18" charset="0"/>
                <a:ea typeface="Calibri" pitchFamily="34" charset="0"/>
                <a:cs typeface="Times New Roman" pitchFamily="18" charset="0"/>
              </a:rPr>
              <a:t>. </a:t>
            </a:r>
            <a:endParaRPr kumimoji="0" lang="ru-RU" sz="2000" b="1" i="0" u="none" strike="noStrike" cap="all" normalizeH="0" baseline="0" dirty="0" smtClean="0">
              <a:ln w="9000" cmpd="sng">
                <a:solidFill>
                  <a:srgbClr val="C00000"/>
                </a:solidFill>
                <a:prstDash val="solid"/>
              </a:ln>
              <a:solidFill>
                <a:srgbClr val="C00000"/>
              </a:solidFill>
              <a:effectLst>
                <a:reflection blurRad="12700" stA="28000" endPos="45000" dist="1000" dir="5400000" sy="-100000" algn="bl" rotWithShape="0"/>
              </a:effectLst>
              <a:latin typeface="Arial" pitchFamily="34" charset="0"/>
              <a:cs typeface="Arial" pitchFamily="34" charset="0"/>
            </a:endParaRPr>
          </a:p>
        </p:txBody>
      </p:sp>
      <p:pic>
        <p:nvPicPr>
          <p:cNvPr id="5" name="Рисунок 4" descr="https://st.stranamam.ru/data/cache/2011sep/08/13/2535750_24545thumb500.jpg"/>
          <p:cNvPicPr/>
          <p:nvPr/>
        </p:nvPicPr>
        <p:blipFill>
          <a:blip r:embed="rId2" cstate="print"/>
          <a:srcRect b="6866"/>
          <a:stretch>
            <a:fillRect/>
          </a:stretch>
        </p:blipFill>
        <p:spPr bwMode="auto">
          <a:xfrm>
            <a:off x="6715140" y="3786190"/>
            <a:ext cx="2006021" cy="2453798"/>
          </a:xfrm>
          <a:prstGeom prst="rect">
            <a:avLst/>
          </a:prstGeom>
          <a:noFill/>
          <a:ln w="9525">
            <a:noFill/>
            <a:miter lim="800000"/>
            <a:headEnd/>
            <a:tailEnd/>
          </a:ln>
        </p:spPr>
      </p:pic>
      <p:pic>
        <p:nvPicPr>
          <p:cNvPr id="6" name="Рисунок 5" descr="http://muzeon42.ru/images/galery/5487/6.jpg"/>
          <p:cNvPicPr/>
          <p:nvPr/>
        </p:nvPicPr>
        <p:blipFill>
          <a:blip r:embed="rId3" cstate="print"/>
          <a:srcRect/>
          <a:stretch>
            <a:fillRect/>
          </a:stretch>
        </p:blipFill>
        <p:spPr bwMode="auto">
          <a:xfrm>
            <a:off x="2357422" y="3786190"/>
            <a:ext cx="1800023" cy="2427218"/>
          </a:xfrm>
          <a:prstGeom prst="rect">
            <a:avLst/>
          </a:prstGeom>
          <a:noFill/>
          <a:ln w="9525">
            <a:noFill/>
            <a:miter lim="800000"/>
            <a:headEnd/>
            <a:tailEnd/>
          </a:ln>
        </p:spPr>
      </p:pic>
      <p:pic>
        <p:nvPicPr>
          <p:cNvPr id="7" name="Рисунок 6" descr="https://ya-odarennost.ru/code/image.php?width=960&amp;image=3329_1445748204.JPG"/>
          <p:cNvPicPr/>
          <p:nvPr/>
        </p:nvPicPr>
        <p:blipFill>
          <a:blip r:embed="rId4" cstate="print"/>
          <a:srcRect/>
          <a:stretch>
            <a:fillRect/>
          </a:stretch>
        </p:blipFill>
        <p:spPr bwMode="auto">
          <a:xfrm>
            <a:off x="4643438" y="4071942"/>
            <a:ext cx="1658580" cy="2152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avatars.mds.yandex.net/get-direct/95202/00CNMZ9N0VfO4jST-iinfA/x450"/>
          <p:cNvPicPr>
            <a:picLocks noChangeAspect="1" noChangeArrowheads="1"/>
          </p:cNvPicPr>
          <p:nvPr/>
        </p:nvPicPr>
        <p:blipFill>
          <a:blip r:embed="rId2" cstate="print"/>
          <a:srcRect/>
          <a:stretch>
            <a:fillRect/>
          </a:stretch>
        </p:blipFill>
        <p:spPr bwMode="auto">
          <a:xfrm>
            <a:off x="2771800" y="332656"/>
            <a:ext cx="5904656" cy="583264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ÑÐµÑÐ½Ð¸ÐºÐ° ÑÐ¾ÑÑÐµÐ²Ð°Ð½Ð¸Ñ"/>
          <p:cNvPicPr>
            <a:picLocks noChangeAspect="1" noChangeArrowheads="1"/>
          </p:cNvPicPr>
          <p:nvPr/>
        </p:nvPicPr>
        <p:blipFill>
          <a:blip r:embed="rId2" cstate="print"/>
          <a:srcRect/>
          <a:stretch>
            <a:fillRect/>
          </a:stretch>
        </p:blipFill>
        <p:spPr bwMode="auto">
          <a:xfrm>
            <a:off x="1979712" y="476672"/>
            <a:ext cx="6667500" cy="574357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54e5e8131bd98808ad2"/>
          <p:cNvPicPr>
            <a:picLocks noChangeAspect="1" noChangeArrowheads="1"/>
          </p:cNvPicPr>
          <p:nvPr/>
        </p:nvPicPr>
        <p:blipFill>
          <a:blip r:embed="rId2" cstate="print"/>
          <a:srcRect/>
          <a:stretch>
            <a:fillRect/>
          </a:stretch>
        </p:blipFill>
        <p:spPr bwMode="auto">
          <a:xfrm>
            <a:off x="2411760" y="476672"/>
            <a:ext cx="6408712" cy="59046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ÑÐµÑÐ½Ð¸ÐºÐ° ÑÐ¾ÑÑÐµÐ²Ð°Ð½Ð¸Ñ Ð¸Ð· Ð±ÑÐ¼Ð°Ð³Ð¸"/>
          <p:cNvPicPr>
            <a:picLocks noChangeAspect="1" noChangeArrowheads="1"/>
          </p:cNvPicPr>
          <p:nvPr/>
        </p:nvPicPr>
        <p:blipFill>
          <a:blip r:embed="rId2" cstate="print"/>
          <a:srcRect b="19361"/>
          <a:stretch>
            <a:fillRect/>
          </a:stretch>
        </p:blipFill>
        <p:spPr bwMode="auto">
          <a:xfrm>
            <a:off x="1979712" y="404664"/>
            <a:ext cx="6768752" cy="532859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ÑÐ¾ÑÑÐµÐ²Ð°Ð½Ð¸Ðµ Ð¸ÑÑÐ¾ÑÐ¸Ñ Ð²Ð¾Ð·Ð½Ð¸ÐºÐ½Ð¾Ð²ÐµÐ½Ð¸Ñ ÑÐµÑÐ½Ð¸ÐºÐ¸"/>
          <p:cNvPicPr>
            <a:picLocks noChangeAspect="1" noChangeArrowheads="1"/>
          </p:cNvPicPr>
          <p:nvPr/>
        </p:nvPicPr>
        <p:blipFill>
          <a:blip r:embed="rId2" cstate="print"/>
          <a:srcRect/>
          <a:stretch>
            <a:fillRect/>
          </a:stretch>
        </p:blipFill>
        <p:spPr bwMode="auto">
          <a:xfrm>
            <a:off x="2555776" y="620688"/>
            <a:ext cx="5943600" cy="54006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https://avatars.mds.yandex.net/get-pdb/33827/15bb259d-3102-418b-ab15-cf6c4b882d09/s1200"/>
          <p:cNvPicPr>
            <a:picLocks noChangeAspect="1" noChangeArrowheads="1"/>
          </p:cNvPicPr>
          <p:nvPr/>
        </p:nvPicPr>
        <p:blipFill>
          <a:blip r:embed="rId2" cstate="print"/>
          <a:srcRect/>
          <a:stretch>
            <a:fillRect/>
          </a:stretch>
        </p:blipFill>
        <p:spPr bwMode="auto">
          <a:xfrm>
            <a:off x="2699792" y="548680"/>
            <a:ext cx="2520280" cy="2880320"/>
          </a:xfrm>
          <a:prstGeom prst="rect">
            <a:avLst/>
          </a:prstGeom>
          <a:noFill/>
        </p:spPr>
      </p:pic>
      <p:pic>
        <p:nvPicPr>
          <p:cNvPr id="65541" name="Picture 5" descr="detsad-189359-1467347383"/>
          <p:cNvPicPr>
            <a:picLocks noChangeAspect="1" noChangeArrowheads="1"/>
          </p:cNvPicPr>
          <p:nvPr/>
        </p:nvPicPr>
        <p:blipFill>
          <a:blip r:embed="rId3" cstate="print"/>
          <a:srcRect/>
          <a:stretch>
            <a:fillRect/>
          </a:stretch>
        </p:blipFill>
        <p:spPr bwMode="auto">
          <a:xfrm>
            <a:off x="5508104" y="1556792"/>
            <a:ext cx="2200275" cy="30289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214414" y="1142984"/>
            <a:ext cx="7929586"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ctr" defTabSz="914400" rtl="0" eaLnBrk="1" fontAlgn="base" latinLnBrk="0" hangingPunct="1">
              <a:lnSpc>
                <a:spcPct val="100000"/>
              </a:lnSpc>
              <a:spcBef>
                <a:spcPct val="0"/>
              </a:spcBef>
              <a:spcAft>
                <a:spcPct val="0"/>
              </a:spcAft>
              <a:buClrTx/>
              <a:buSzTx/>
              <a:buFontTx/>
              <a:buNone/>
              <a:tabLst/>
            </a:pPr>
            <a:r>
              <a:rPr kumimoji="0" lang="ru-RU" sz="24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Times New Roman" pitchFamily="18" charset="0"/>
                <a:cs typeface="Times New Roman" pitchFamily="18" charset="0"/>
              </a:rPr>
              <a:t> </a:t>
            </a:r>
            <a:r>
              <a:rPr kumimoji="0" lang="ru-RU"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Times New Roman" pitchFamily="18" charset="0"/>
              </a:rPr>
              <a:t>1. Познакомить педагогов с использованием нетрадиционных техник по ручному труду .</a:t>
            </a:r>
          </a:p>
          <a:p>
            <a:pPr marL="0" marR="0" lvl="0" indent="53975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Times New Roman" pitchFamily="18" charset="0"/>
              </a:rPr>
              <a:t> </a:t>
            </a:r>
          </a:p>
          <a:p>
            <a:pPr marL="0" marR="0" lvl="0" indent="539750" algn="l" defTabSz="914400" rtl="0" eaLnBrk="1" fontAlgn="base" latinLnBrk="0" hangingPunct="1">
              <a:lnSpc>
                <a:spcPct val="100000"/>
              </a:lnSpc>
              <a:spcBef>
                <a:spcPct val="0"/>
              </a:spcBef>
              <a:spcAft>
                <a:spcPct val="0"/>
              </a:spcAft>
              <a:buClrTx/>
              <a:buSzTx/>
              <a:buFontTx/>
              <a:buNone/>
              <a:tabLst/>
            </a:pP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Times New Roman" pitchFamily="18" charset="0"/>
              </a:rPr>
              <a:t>       2. </a:t>
            </a:r>
            <a:r>
              <a:rPr kumimoji="0" lang="ru-RU"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pitchFamily="34" charset="0"/>
                <a:cs typeface="Times New Roman" pitchFamily="18" charset="0"/>
              </a:rPr>
              <a:t>познакомить с техникой торцевания на пластилине, развивать воображение, моторику, творческое мышление; активизировать творческую деятельность педагогов.</a:t>
            </a:r>
          </a:p>
          <a:p>
            <a:pPr lvl="0" indent="539750" eaLnBrk="0" fontAlgn="base" hangingPunct="0">
              <a:spcBef>
                <a:spcPct val="0"/>
              </a:spcBef>
              <a:spcAft>
                <a:spcPct val="0"/>
              </a:spcAft>
            </a:pPr>
            <a:endParaRPr kumimoji="0" lang="ru-RU"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Times New Roman" pitchFamily="18"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ru-RU"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Times New Roman" pitchFamily="18" charset="0"/>
              </a:rPr>
              <a:t/>
            </a:r>
            <a:br>
              <a:rPr kumimoji="0" lang="ru-RU"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142844" y="357166"/>
            <a:ext cx="8786842" cy="769441"/>
          </a:xfrm>
          <a:prstGeom prst="rect">
            <a:avLst/>
          </a:prstGeom>
        </p:spPr>
        <p:txBody>
          <a:bodyPr wrap="square">
            <a:spAutoFit/>
          </a:bodyPr>
          <a:lstStyle/>
          <a:p>
            <a:r>
              <a:rPr lang="ru-RU" b="1" dirty="0" smtClean="0">
                <a:solidFill>
                  <a:srgbClr val="000000"/>
                </a:solidFill>
                <a:latin typeface="Arial" pitchFamily="34" charset="0"/>
                <a:ea typeface="Times New Roman" pitchFamily="18" charset="0"/>
                <a:cs typeface="Times New Roman" pitchFamily="18" charset="0"/>
              </a:rPr>
              <a:t>                           </a:t>
            </a:r>
            <a:r>
              <a:rPr lang="ru-RU"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Times New Roman" pitchFamily="18" charset="0"/>
              </a:rPr>
              <a:t>Цель мастер-класса:</a:t>
            </a:r>
            <a:endParaRPr lang="ru-RU"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6" name="Прямоугольник 5"/>
          <p:cNvSpPr/>
          <p:nvPr/>
        </p:nvSpPr>
        <p:spPr>
          <a:xfrm>
            <a:off x="2214546" y="4714884"/>
            <a:ext cx="6715172" cy="1938992"/>
          </a:xfrm>
          <a:prstGeom prst="rect">
            <a:avLst/>
          </a:prstGeom>
        </p:spPr>
        <p:txBody>
          <a:bodyPr wrap="square">
            <a:spAutoFit/>
          </a:bodyPr>
          <a:lstStyle/>
          <a:p>
            <a:pPr algn="ct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4. воспитывать эстетическое восприятие, художественный вкус, желание создавать свои работы по собственному воображению.</a:t>
            </a: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www.maam.ru/upload/blogs/detsad-406290-1454396649.jpg"/>
          <p:cNvPicPr>
            <a:picLocks noChangeAspect="1" noChangeArrowheads="1"/>
          </p:cNvPicPr>
          <p:nvPr/>
        </p:nvPicPr>
        <p:blipFill>
          <a:blip r:embed="rId2" cstate="print"/>
          <a:srcRect/>
          <a:stretch>
            <a:fillRect/>
          </a:stretch>
        </p:blipFill>
        <p:spPr bwMode="auto">
          <a:xfrm>
            <a:off x="1857356" y="1785926"/>
            <a:ext cx="6362700" cy="4071966"/>
          </a:xfrm>
          <a:prstGeom prst="ellipse">
            <a:avLst/>
          </a:prstGeom>
          <a:ln>
            <a:noFill/>
          </a:ln>
          <a:effectLst>
            <a:softEdge rad="112500"/>
          </a:effectLst>
        </p:spPr>
      </p:pic>
      <p:sp>
        <p:nvSpPr>
          <p:cNvPr id="4" name="Прямоугольник 3"/>
          <p:cNvSpPr/>
          <p:nvPr/>
        </p:nvSpPr>
        <p:spPr>
          <a:xfrm>
            <a:off x="2071670" y="500042"/>
            <a:ext cx="6468309" cy="646331"/>
          </a:xfrm>
          <a:prstGeom prst="rect">
            <a:avLst/>
          </a:prstGeom>
        </p:spPr>
        <p:txBody>
          <a:bodyPr wrap="none">
            <a:spAutoFit/>
          </a:bodyPr>
          <a:lstStyle/>
          <a:p>
            <a:r>
              <a:rPr lang="ru-RU" sz="36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Торцевание  НА БУМАГЕ</a:t>
            </a:r>
            <a:endParaRPr lang="ru-RU"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5" name="Прямоугольник 4"/>
          <p:cNvSpPr/>
          <p:nvPr/>
        </p:nvSpPr>
        <p:spPr>
          <a:xfrm>
            <a:off x="2571736" y="1214422"/>
            <a:ext cx="5753563" cy="338554"/>
          </a:xfrm>
          <a:prstGeom prst="rect">
            <a:avLst/>
          </a:prstGeom>
        </p:spPr>
        <p:txBody>
          <a:bodyPr wrap="none">
            <a:spAutoFit/>
          </a:bodyPr>
          <a:lstStyle/>
          <a:p>
            <a:r>
              <a:rPr lang="ru-RU"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торцовки приклеивают на бумагу – основу )</a:t>
            </a:r>
            <a:endPar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57356" y="428604"/>
            <a:ext cx="7107651" cy="584775"/>
          </a:xfrm>
          <a:prstGeom prst="rect">
            <a:avLst/>
          </a:prstGeom>
        </p:spPr>
        <p:txBody>
          <a:bodyPr wrap="none">
            <a:spAutoFit/>
          </a:bodyPr>
          <a:lstStyle/>
          <a:p>
            <a:r>
              <a:rPr lang="ru-RU" sz="32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Торцевание  НА  ПЛАСТИЛИНЕ</a:t>
            </a:r>
            <a:endParaRPr lang="ru-RU" sz="32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Прямоугольник 2"/>
          <p:cNvSpPr/>
          <p:nvPr/>
        </p:nvSpPr>
        <p:spPr>
          <a:xfrm>
            <a:off x="1857356" y="1071546"/>
            <a:ext cx="7072362" cy="338554"/>
          </a:xfrm>
          <a:prstGeom prst="rect">
            <a:avLst/>
          </a:prstGeom>
        </p:spPr>
        <p:txBody>
          <a:bodyPr wrap="square">
            <a:spAutoFit/>
          </a:bodyPr>
          <a:lstStyle/>
          <a:p>
            <a:r>
              <a:rPr lang="ru-RU"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(торцовками выкладывается основа из пластилина)</a:t>
            </a:r>
            <a:endPar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22530" name="Picture 2" descr="http://merypoppins.com/wp-content/uploads/2013/05/tortsevanie-na-plastiline.jpg"/>
          <p:cNvPicPr>
            <a:picLocks noChangeAspect="1" noChangeArrowheads="1"/>
          </p:cNvPicPr>
          <p:nvPr/>
        </p:nvPicPr>
        <p:blipFill>
          <a:blip r:embed="rId2" cstate="print"/>
          <a:srcRect/>
          <a:stretch>
            <a:fillRect/>
          </a:stretch>
        </p:blipFill>
        <p:spPr bwMode="auto">
          <a:xfrm>
            <a:off x="2357422" y="1928802"/>
            <a:ext cx="3143252" cy="3857652"/>
          </a:xfrm>
          <a:prstGeom prst="rect">
            <a:avLst/>
          </a:prstGeom>
          <a:noFill/>
        </p:spPr>
      </p:pic>
      <p:pic>
        <p:nvPicPr>
          <p:cNvPr id="5" name="Рисунок 4" descr="https://ds04.infourok.ru/uploads/ex/0655/001a4514-2fb633fb/hello_html_5b4cad8.jpg"/>
          <p:cNvPicPr/>
          <p:nvPr/>
        </p:nvPicPr>
        <p:blipFill>
          <a:blip r:embed="rId3" cstate="print"/>
          <a:srcRect l="26342" r="24134"/>
          <a:stretch>
            <a:fillRect/>
          </a:stretch>
        </p:blipFill>
        <p:spPr bwMode="auto">
          <a:xfrm>
            <a:off x="5500694" y="1928802"/>
            <a:ext cx="2928958" cy="3786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ds03.infourok.ru/uploads/ex/0f55/0001344c-598b580d/img2.jpg"/>
          <p:cNvPicPr>
            <a:picLocks noChangeAspect="1" noChangeArrowheads="1"/>
          </p:cNvPicPr>
          <p:nvPr/>
        </p:nvPicPr>
        <p:blipFill>
          <a:blip r:embed="rId2" cstate="print"/>
          <a:srcRect l="3906" t="6250" r="10937" b="4166"/>
          <a:stretch>
            <a:fillRect/>
          </a:stretch>
        </p:blipFill>
        <p:spPr bwMode="auto">
          <a:xfrm>
            <a:off x="2071670" y="214290"/>
            <a:ext cx="6858048" cy="63579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ds02.infourok.ru/uploads/ex/0ba2/0003efb9-8ba79885/img4.jpg"/>
          <p:cNvPicPr>
            <a:picLocks noChangeAspect="1" noChangeArrowheads="1"/>
          </p:cNvPicPr>
          <p:nvPr/>
        </p:nvPicPr>
        <p:blipFill>
          <a:blip r:embed="rId2" cstate="print"/>
          <a:srcRect/>
          <a:stretch>
            <a:fillRect/>
          </a:stretch>
        </p:blipFill>
        <p:spPr bwMode="auto">
          <a:xfrm>
            <a:off x="2000232" y="285728"/>
            <a:ext cx="6929486" cy="635798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ds03.infourok.ru/uploads/ex/0f55/0001344c-598b580d/img3.jpg"/>
          <p:cNvPicPr>
            <a:picLocks noChangeAspect="1" noChangeArrowheads="1"/>
          </p:cNvPicPr>
          <p:nvPr/>
        </p:nvPicPr>
        <p:blipFill>
          <a:blip r:embed="rId2" cstate="print"/>
          <a:srcRect t="4167" r="9374"/>
          <a:stretch>
            <a:fillRect/>
          </a:stretch>
        </p:blipFill>
        <p:spPr bwMode="auto">
          <a:xfrm>
            <a:off x="1714480" y="642918"/>
            <a:ext cx="7215238" cy="514346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ds02.infourok.ru/uploads/ex/0ba2/0003efb9-8ba79885/img6.jpg"/>
          <p:cNvPicPr/>
          <p:nvPr/>
        </p:nvPicPr>
        <p:blipFill>
          <a:blip r:embed="rId2" cstate="print"/>
          <a:srcRect/>
          <a:stretch>
            <a:fillRect/>
          </a:stretch>
        </p:blipFill>
        <p:spPr bwMode="auto">
          <a:xfrm>
            <a:off x="2071670" y="571480"/>
            <a:ext cx="6726243" cy="564360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ds02.infourok.ru/uploads/ex/0ba2/0003efb9-8ba79885/img7.jpg"/>
          <p:cNvPicPr>
            <a:picLocks noChangeAspect="1" noChangeArrowheads="1"/>
          </p:cNvPicPr>
          <p:nvPr/>
        </p:nvPicPr>
        <p:blipFill>
          <a:blip r:embed="rId2" cstate="print"/>
          <a:srcRect/>
          <a:stretch>
            <a:fillRect/>
          </a:stretch>
        </p:blipFill>
        <p:spPr bwMode="auto">
          <a:xfrm>
            <a:off x="2071670" y="-1"/>
            <a:ext cx="7072330" cy="68580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00562" y="642918"/>
            <a:ext cx="4464496" cy="4832092"/>
          </a:xfrm>
          <a:prstGeom prst="rect">
            <a:avLst/>
          </a:prstGeom>
        </p:spPr>
        <p:txBody>
          <a:bodyPr wrap="square">
            <a:spAutoFit/>
          </a:bodyPr>
          <a:lstStyle/>
          <a:p>
            <a:pPr algn="ctr"/>
            <a:r>
              <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Для цветка возьми гофрированную бумагу двух цветов: для лепестков и для </a:t>
            </a:r>
            <a:r>
              <a:rPr lang="ru-RU"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сердцевинки</a:t>
            </a:r>
            <a:r>
              <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Ещё понадобится зелёная гофрированная бумага для стебля и листьев. </a:t>
            </a:r>
          </a:p>
        </p:txBody>
      </p:sp>
      <p:pic>
        <p:nvPicPr>
          <p:cNvPr id="3" name="Picture 2" descr="PICT5202"/>
          <p:cNvPicPr>
            <a:picLocks noChangeAspect="1" noChangeArrowheads="1"/>
          </p:cNvPicPr>
          <p:nvPr/>
        </p:nvPicPr>
        <p:blipFill>
          <a:blip r:embed="rId2" cstate="print"/>
          <a:srcRect/>
          <a:stretch>
            <a:fillRect/>
          </a:stretch>
        </p:blipFill>
        <p:spPr bwMode="auto">
          <a:xfrm>
            <a:off x="2000232" y="1142984"/>
            <a:ext cx="2526550" cy="40370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71670" y="3143248"/>
            <a:ext cx="6852160" cy="3385542"/>
          </a:xfrm>
          <a:prstGeom prst="rect">
            <a:avLst/>
          </a:prstGeom>
        </p:spPr>
        <p:txBody>
          <a:bodyPr wrap="square">
            <a:spAutoFit/>
          </a:bodyPr>
          <a:lstStyle/>
          <a:p>
            <a:pPr algn="ctr"/>
            <a:r>
              <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Возьми кусочек пластилина (лучше такого же цвета, как и лепестки), соизмеримый с размерами крышечки от пластиковой бутылки. Крышка тоже пригодится как вспомогательный инструмент. Придай пластилину форму полушария</a:t>
            </a:r>
            <a:r>
              <a:rPr lang="ru-RU" sz="2800" dirty="0">
                <a:latin typeface="Times New Roman" pitchFamily="18" charset="0"/>
                <a:cs typeface="Times New Roman" pitchFamily="18" charset="0"/>
              </a:rPr>
              <a:t>.</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3" name="Picture 7" descr="PICT5144"/>
          <p:cNvPicPr>
            <a:picLocks noChangeAspect="1" noChangeArrowheads="1"/>
          </p:cNvPicPr>
          <p:nvPr/>
        </p:nvPicPr>
        <p:blipFill>
          <a:blip r:embed="rId2" cstate="print"/>
          <a:srcRect/>
          <a:stretch>
            <a:fillRect/>
          </a:stretch>
        </p:blipFill>
        <p:spPr bwMode="auto">
          <a:xfrm>
            <a:off x="3571868" y="357166"/>
            <a:ext cx="3672408" cy="28083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14400" y="428604"/>
            <a:ext cx="8229600" cy="1570186"/>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rPr>
              <a:t>Нарежь бумажных квадратиков со стороной примерно 5 см. Их понадобится около 15 штук.</a:t>
            </a:r>
            <a:br>
              <a:rPr kumimoji="0" lang="ru-RU" sz="24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rPr>
            </a:br>
            <a:endParaRPr kumimoji="0" lang="ru-RU" sz="2400" b="1" i="0" u="none" strike="noStrike" kern="1200" cap="all"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endParaRPr>
          </a:p>
        </p:txBody>
      </p:sp>
      <p:pic>
        <p:nvPicPr>
          <p:cNvPr id="3" name="Picture 2" descr="PICT5147"/>
          <p:cNvPicPr>
            <a:picLocks noChangeAspect="1" noChangeArrowheads="1"/>
          </p:cNvPicPr>
          <p:nvPr/>
        </p:nvPicPr>
        <p:blipFill>
          <a:blip r:embed="rId2" cstate="print"/>
          <a:srcRect/>
          <a:stretch>
            <a:fillRect/>
          </a:stretch>
        </p:blipFill>
        <p:spPr bwMode="auto">
          <a:xfrm>
            <a:off x="2500298" y="2143116"/>
            <a:ext cx="5688632" cy="41764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6"/>
          <p:cNvGrpSpPr/>
          <p:nvPr/>
        </p:nvGrpSpPr>
        <p:grpSpPr>
          <a:xfrm>
            <a:off x="928662" y="2285992"/>
            <a:ext cx="7858180" cy="4132966"/>
            <a:chOff x="539750" y="3084273"/>
            <a:chExt cx="7993063" cy="3304304"/>
          </a:xfrm>
        </p:grpSpPr>
        <p:grpSp>
          <p:nvGrpSpPr>
            <p:cNvPr id="3" name="Группа 1"/>
            <p:cNvGrpSpPr>
              <a:grpSpLocks/>
            </p:cNvGrpSpPr>
            <p:nvPr/>
          </p:nvGrpSpPr>
          <p:grpSpPr bwMode="auto">
            <a:xfrm>
              <a:off x="539750" y="3084273"/>
              <a:ext cx="7993063" cy="2766113"/>
              <a:chOff x="539552" y="1359954"/>
              <a:chExt cx="7992888" cy="3457787"/>
            </a:xfrm>
          </p:grpSpPr>
          <p:sp>
            <p:nvSpPr>
              <p:cNvPr id="5" name="Прямоугольник 4"/>
              <p:cNvSpPr/>
              <p:nvPr/>
            </p:nvSpPr>
            <p:spPr>
              <a:xfrm>
                <a:off x="539552" y="1359954"/>
                <a:ext cx="7992888" cy="369116"/>
              </a:xfrm>
              <a:prstGeom prst="rect">
                <a:avLst/>
              </a:prstGeom>
            </p:spPr>
            <p:txBody>
              <a:bodyPr wrap="square">
                <a:spAutoFit/>
              </a:bodyPr>
              <a:lstStyle/>
              <a:p>
                <a:pPr algn="ctr">
                  <a:defRPr/>
                </a:pPr>
                <a:endParaRPr lang="ru-RU" dirty="0">
                  <a:solidFill>
                    <a:srgbClr val="9BBB59">
                      <a:lumMod val="75000"/>
                    </a:srgbClr>
                  </a:solidFill>
                </a:endParaRPr>
              </a:p>
            </p:txBody>
          </p:sp>
          <p:sp>
            <p:nvSpPr>
              <p:cNvPr id="6" name="Прямоугольник 3"/>
              <p:cNvSpPr>
                <a:spLocks noChangeArrowheads="1"/>
              </p:cNvSpPr>
              <p:nvPr/>
            </p:nvSpPr>
            <p:spPr bwMode="auto">
              <a:xfrm>
                <a:off x="2657326" y="4417865"/>
                <a:ext cx="3628503" cy="399876"/>
              </a:xfrm>
              <a:prstGeom prst="rect">
                <a:avLst/>
              </a:prstGeom>
              <a:noFill/>
              <a:ln w="9525">
                <a:noFill/>
                <a:miter lim="800000"/>
                <a:headEnd/>
                <a:tailEnd/>
              </a:ln>
            </p:spPr>
            <p:txBody>
              <a:bodyPr wrap="square">
                <a:spAutoFit/>
              </a:bodyPr>
              <a:lstStyle/>
              <a:p>
                <a:pPr algn="ctr"/>
                <a:endParaRPr lang="ru-RU" sz="2000" b="1" dirty="0">
                  <a:solidFill>
                    <a:prstClr val="black"/>
                  </a:solidFill>
                  <a:latin typeface="Monotype Corsiva" pitchFamily="66" charset="0"/>
                </a:endParaRPr>
              </a:p>
            </p:txBody>
          </p:sp>
        </p:grpSp>
        <p:sp>
          <p:nvSpPr>
            <p:cNvPr id="4" name="TextBox 3"/>
            <p:cNvSpPr txBox="1"/>
            <p:nvPr/>
          </p:nvSpPr>
          <p:spPr>
            <a:xfrm>
              <a:off x="2411760" y="6093296"/>
              <a:ext cx="187902" cy="295281"/>
            </a:xfrm>
            <a:prstGeom prst="rect">
              <a:avLst/>
            </a:prstGeom>
            <a:noFill/>
          </p:spPr>
          <p:txBody>
            <a:bodyPr wrap="none" rtlCol="0">
              <a:spAutoFit/>
            </a:bodyPr>
            <a:lstStyle/>
            <a:p>
              <a:endParaRPr lang="ru-RU" b="1" dirty="0">
                <a:solidFill>
                  <a:srgbClr val="9BBB59">
                    <a:lumMod val="75000"/>
                  </a:srgbClr>
                </a:solidFill>
              </a:endParaRPr>
            </a:p>
          </p:txBody>
        </p:sp>
      </p:grpSp>
      <p:sp>
        <p:nvSpPr>
          <p:cNvPr id="1025" name="Rectangle 1"/>
          <p:cNvSpPr>
            <a:spLocks noChangeArrowheads="1"/>
          </p:cNvSpPr>
          <p:nvPr/>
        </p:nvSpPr>
        <p:spPr bwMode="auto">
          <a:xfrm>
            <a:off x="1571572" y="1214422"/>
            <a:ext cx="757242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Times New Roman" pitchFamily="18" charset="0"/>
                <a:cs typeface="Times New Roman" pitchFamily="18" charset="0"/>
              </a:rPr>
              <a:t>    </a:t>
            </a:r>
            <a:r>
              <a:rPr kumimoji="0" lang="ru-RU"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Times New Roman" pitchFamily="18" charset="0"/>
              </a:rPr>
              <a:t> 1. </a:t>
            </a:r>
            <a:r>
              <a:rPr kumimoji="0" lang="ru-RU" sz="20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Times New Roman" pitchFamily="18" charset="0"/>
              </a:rPr>
              <a:t>Научить детей с удовольствием мастерить, работать с любым подручным материалом, фантазировать и делать своими руками симпатичные поделки так, чтобы был виден процесс и результат работы.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pitchFamily="34" charset="0"/>
                <a:cs typeface="Times New Roman" pitchFamily="18" charset="0"/>
              </a:rPr>
              <a:t>     2. Освоение современных нетрадиционных изобразительных технологий; обучение технике «Торцевание»;</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pitchFamily="34" charset="0"/>
                <a:cs typeface="Times New Roman" pitchFamily="18" charset="0"/>
              </a:rPr>
              <a:t>     3. Повышение мотивации к овладению нетрадиционными изобразительными технологиями и широкому применению их в дошкольном образовании</a:t>
            </a:r>
            <a:endParaRPr kumimoji="0" lang="ru-RU" sz="20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9" name="Прямоугольник 8"/>
          <p:cNvSpPr/>
          <p:nvPr/>
        </p:nvSpPr>
        <p:spPr>
          <a:xfrm>
            <a:off x="2428860" y="285728"/>
            <a:ext cx="3850584" cy="769441"/>
          </a:xfrm>
          <a:prstGeom prst="rect">
            <a:avLst/>
          </a:prstGeom>
        </p:spPr>
        <p:txBody>
          <a:bodyPr wrap="square">
            <a:spAutoFit/>
          </a:bodyPr>
          <a:lstStyle/>
          <a:p>
            <a:r>
              <a:rPr lang="ru-RU"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Times New Roman" pitchFamily="18" charset="0"/>
              </a:rPr>
              <a:t>     Задачи : </a:t>
            </a:r>
            <a:endParaRPr lang="ru-RU"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10" name="Picture 1"/>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rot="20714687">
            <a:off x="129036" y="166169"/>
            <a:ext cx="1460555" cy="120239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357422" y="285728"/>
            <a:ext cx="6067566" cy="128215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rPr>
              <a:t>Сложи по диагонали сразу несколько квадратов</a:t>
            </a:r>
            <a:r>
              <a:rPr kumimoji="0" lang="ru-RU" sz="3200" b="0" i="0" u="none" strike="noStrike" kern="1200" cap="none" spc="0" normalizeH="0" baseline="0" noProof="0" dirty="0" smtClean="0">
                <a:ln>
                  <a:noFill/>
                </a:ln>
                <a:solidFill>
                  <a:schemeClr val="tx1"/>
                </a:solidFill>
                <a:effectLst/>
                <a:uLnTx/>
                <a:uFillTx/>
                <a:latin typeface="+mj-lt"/>
                <a:ea typeface="+mj-ea"/>
                <a:cs typeface="+mj-cs"/>
              </a:rPr>
              <a:t>.</a:t>
            </a:r>
            <a:br>
              <a:rPr kumimoji="0" lang="ru-RU" sz="3200" b="0" i="0" u="none" strike="noStrike" kern="1200" cap="none" spc="0" normalizeH="0" baseline="0" noProof="0" dirty="0" smtClean="0">
                <a:ln>
                  <a:noFill/>
                </a:ln>
                <a:solidFill>
                  <a:schemeClr val="tx1"/>
                </a:solidFill>
                <a:effectLst/>
                <a:uLnTx/>
                <a:uFillTx/>
                <a:latin typeface="+mj-lt"/>
                <a:ea typeface="+mj-ea"/>
                <a:cs typeface="+mj-cs"/>
              </a:rPr>
            </a:br>
            <a:endParaRPr kumimoji="0" lang="ru-RU"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descr="PICT5148"/>
          <p:cNvPicPr>
            <a:picLocks noChangeAspect="1" noChangeArrowheads="1"/>
          </p:cNvPicPr>
          <p:nvPr/>
        </p:nvPicPr>
        <p:blipFill>
          <a:blip r:embed="rId2" cstate="print"/>
          <a:srcRect/>
          <a:stretch>
            <a:fillRect/>
          </a:stretch>
        </p:blipFill>
        <p:spPr bwMode="auto">
          <a:xfrm>
            <a:off x="2500298" y="2357430"/>
            <a:ext cx="5904656" cy="396044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4876" y="1285860"/>
            <a:ext cx="4248472" cy="4401205"/>
          </a:xfrm>
          <a:prstGeom prst="rect">
            <a:avLst/>
          </a:prstGeom>
        </p:spPr>
        <p:txBody>
          <a:bodyPr wrap="square">
            <a:spAutoFit/>
          </a:bodyPr>
          <a:lstStyle/>
          <a:p>
            <a:pPr algn="ctr"/>
            <a:r>
              <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Теперь возьми инструмент для торцевания. Это может быть стержень от шариковой ручки или небольшая деревянная палочка - шпажка с тупым концом.</a:t>
            </a:r>
          </a:p>
        </p:txBody>
      </p:sp>
      <p:pic>
        <p:nvPicPr>
          <p:cNvPr id="3" name="Picture 2" descr="PICT5154"/>
          <p:cNvPicPr>
            <a:picLocks noChangeAspect="1" noChangeArrowheads="1"/>
          </p:cNvPicPr>
          <p:nvPr/>
        </p:nvPicPr>
        <p:blipFill>
          <a:blip r:embed="rId2" cstate="print"/>
          <a:srcRect/>
          <a:stretch>
            <a:fillRect/>
          </a:stretch>
        </p:blipFill>
        <p:spPr bwMode="auto">
          <a:xfrm>
            <a:off x="1857356" y="1428736"/>
            <a:ext cx="2671706" cy="40324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071670" y="274638"/>
            <a:ext cx="661513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rPr>
              <a:t>Положи палочку тупым концом в середину лепестка примерно на две трети длины лепестка.</a:t>
            </a:r>
            <a:br>
              <a:rPr kumimoji="0" lang="ru-RU" sz="24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rPr>
            </a:br>
            <a:endParaRPr kumimoji="0" lang="ru-RU" sz="2400" b="1" i="0" u="none" strike="noStrike" kern="1200" cap="all"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endParaRPr>
          </a:p>
        </p:txBody>
      </p:sp>
      <p:pic>
        <p:nvPicPr>
          <p:cNvPr id="3" name="Picture 2" descr="PICT5155"/>
          <p:cNvPicPr>
            <a:picLocks noChangeAspect="1" noChangeArrowheads="1"/>
          </p:cNvPicPr>
          <p:nvPr/>
        </p:nvPicPr>
        <p:blipFill>
          <a:blip r:embed="rId2" cstate="print"/>
          <a:srcRect/>
          <a:stretch>
            <a:fillRect/>
          </a:stretch>
        </p:blipFill>
        <p:spPr bwMode="auto">
          <a:xfrm>
            <a:off x="1500166" y="1928802"/>
            <a:ext cx="3744416" cy="3672408"/>
          </a:xfrm>
          <a:prstGeom prst="rect">
            <a:avLst/>
          </a:prstGeom>
          <a:ln>
            <a:noFill/>
          </a:ln>
          <a:effectLst>
            <a:softEdge rad="112500"/>
          </a:effectLst>
        </p:spPr>
      </p:pic>
      <p:pic>
        <p:nvPicPr>
          <p:cNvPr id="4" name="Picture 3" descr="PICT5156"/>
          <p:cNvPicPr>
            <a:picLocks noChangeAspect="1" noChangeArrowheads="1"/>
          </p:cNvPicPr>
          <p:nvPr/>
        </p:nvPicPr>
        <p:blipFill>
          <a:blip r:embed="rId3" cstate="print"/>
          <a:srcRect/>
          <a:stretch>
            <a:fillRect/>
          </a:stretch>
        </p:blipFill>
        <p:spPr bwMode="auto">
          <a:xfrm>
            <a:off x="5214942" y="1857364"/>
            <a:ext cx="3600400" cy="36724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428860" y="274638"/>
            <a:ext cx="625794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rPr>
              <a:t>Воткни палочку с лепестком в нижнюю часть пластилиновой заготовки. Вынь палочку.</a:t>
            </a:r>
            <a:br>
              <a:rPr kumimoji="0" lang="ru-RU" sz="28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rPr>
            </a:br>
            <a:endParaRPr kumimoji="0" lang="ru-RU"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3" name="Picture 2" descr="PICT5158"/>
          <p:cNvPicPr>
            <a:picLocks noChangeAspect="1" noChangeArrowheads="1"/>
          </p:cNvPicPr>
          <p:nvPr/>
        </p:nvPicPr>
        <p:blipFill>
          <a:blip r:embed="rId2" cstate="print"/>
          <a:srcRect/>
          <a:stretch>
            <a:fillRect/>
          </a:stretch>
        </p:blipFill>
        <p:spPr bwMode="auto">
          <a:xfrm>
            <a:off x="2500298" y="2285992"/>
            <a:ext cx="6340694" cy="41810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143108" y="214290"/>
            <a:ext cx="6858048" cy="187220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rPr>
              <a:t>Лепесток немного отгибается вниз. Вот для чего нам пригодится крышечка. Положи на неё пластилин, пока будешь готовить следующий лепесток.</a:t>
            </a:r>
            <a:br>
              <a:rPr kumimoji="0" lang="ru-RU" sz="24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rPr>
            </a:br>
            <a:endParaRPr kumimoji="0" lang="ru-RU" sz="2400" b="1" i="0" u="none" strike="noStrike" kern="1200" cap="all"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endParaRPr>
          </a:p>
        </p:txBody>
      </p:sp>
      <p:pic>
        <p:nvPicPr>
          <p:cNvPr id="3" name="Picture 2" descr="PICT5159"/>
          <p:cNvPicPr>
            <a:picLocks noChangeAspect="1" noChangeArrowheads="1"/>
          </p:cNvPicPr>
          <p:nvPr/>
        </p:nvPicPr>
        <p:blipFill>
          <a:blip r:embed="rId2" cstate="print"/>
          <a:srcRect/>
          <a:stretch>
            <a:fillRect/>
          </a:stretch>
        </p:blipFill>
        <p:spPr bwMode="auto">
          <a:xfrm>
            <a:off x="2500298" y="2143116"/>
            <a:ext cx="6286544" cy="414340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000232" y="274638"/>
            <a:ext cx="6686568"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rPr>
              <a:t>Следующий лепесток втыкай рядом через 4—5 мм.</a:t>
            </a:r>
            <a:endParaRPr kumimoji="0" lang="ru-RU" sz="4000" b="1" i="0" u="none" strike="noStrike" kern="1200" cap="all"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endParaRPr>
          </a:p>
        </p:txBody>
      </p:sp>
      <p:pic>
        <p:nvPicPr>
          <p:cNvPr id="3" name="Picture 2" descr="PICT5162"/>
          <p:cNvPicPr>
            <a:picLocks noChangeAspect="1" noChangeArrowheads="1"/>
          </p:cNvPicPr>
          <p:nvPr/>
        </p:nvPicPr>
        <p:blipFill>
          <a:blip r:embed="rId2" cstate="print"/>
          <a:srcRect/>
          <a:stretch>
            <a:fillRect/>
          </a:stretch>
        </p:blipFill>
        <p:spPr bwMode="auto">
          <a:xfrm>
            <a:off x="2500298" y="2500306"/>
            <a:ext cx="6268116" cy="37501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000232" y="357166"/>
            <a:ext cx="7000924" cy="144016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rPr>
              <a:t>Так выглядит сверху законченный первый ряд. Посмотри, чтобы лепестки отгибались вниз под одинаковым углом. Можно раскрыть лепестки пальцем.</a:t>
            </a:r>
            <a:endParaRPr kumimoji="0" lang="ru-RU" sz="2400" b="1" i="0" u="none" strike="noStrike" kern="1200" cap="all"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endParaRPr>
          </a:p>
        </p:txBody>
      </p:sp>
      <p:pic>
        <p:nvPicPr>
          <p:cNvPr id="3" name="Picture 2" descr="PICT5164"/>
          <p:cNvPicPr>
            <a:picLocks noChangeAspect="1" noChangeArrowheads="1"/>
          </p:cNvPicPr>
          <p:nvPr/>
        </p:nvPicPr>
        <p:blipFill>
          <a:blip r:embed="rId2" cstate="print"/>
          <a:srcRect/>
          <a:stretch>
            <a:fillRect/>
          </a:stretch>
        </p:blipFill>
        <p:spPr bwMode="auto">
          <a:xfrm>
            <a:off x="2643174" y="2357430"/>
            <a:ext cx="6000792" cy="424847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071670" y="274638"/>
            <a:ext cx="6858048"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rPr>
              <a:t>Из квадрата со стороной 4 см вырежи чашелистики.</a:t>
            </a:r>
            <a:endParaRPr kumimoji="0" lang="ru-RU" sz="3600" b="1" i="0" u="none" strike="noStrike" kern="1200" cap="all"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endParaRPr>
          </a:p>
        </p:txBody>
      </p:sp>
      <p:pic>
        <p:nvPicPr>
          <p:cNvPr id="3" name="Picture 2" descr="PICT5165"/>
          <p:cNvPicPr>
            <a:picLocks noChangeAspect="1" noChangeArrowheads="1"/>
          </p:cNvPicPr>
          <p:nvPr/>
        </p:nvPicPr>
        <p:blipFill>
          <a:blip r:embed="rId2" cstate="print"/>
          <a:srcRect/>
          <a:stretch>
            <a:fillRect/>
          </a:stretch>
        </p:blipFill>
        <p:spPr bwMode="auto">
          <a:xfrm>
            <a:off x="2643174" y="2500306"/>
            <a:ext cx="6000792" cy="374954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928794" y="500042"/>
            <a:ext cx="7072362"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rPr>
              <a:t>Приложи их сзади на пластилин</a:t>
            </a:r>
            <a:r>
              <a:rPr kumimoji="0" lang="ru-RU" sz="4400" b="0" i="0" u="none" strike="noStrike" kern="1200" cap="none" spc="0" normalizeH="0" baseline="0" noProof="0" dirty="0" smtClean="0">
                <a:ln>
                  <a:noFill/>
                </a:ln>
                <a:solidFill>
                  <a:schemeClr val="tx1"/>
                </a:solidFill>
                <a:effectLst/>
                <a:uLnTx/>
                <a:uFillTx/>
                <a:latin typeface="+mj-lt"/>
                <a:ea typeface="+mj-ea"/>
                <a:cs typeface="+mj-cs"/>
              </a:rPr>
              <a:t>.</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descr="PICT5170"/>
          <p:cNvPicPr>
            <a:picLocks noChangeAspect="1" noChangeArrowheads="1"/>
          </p:cNvPicPr>
          <p:nvPr/>
        </p:nvPicPr>
        <p:blipFill>
          <a:blip r:embed="rId2" cstate="print"/>
          <a:srcRect/>
          <a:stretch>
            <a:fillRect/>
          </a:stretch>
        </p:blipFill>
        <p:spPr bwMode="auto">
          <a:xfrm>
            <a:off x="2928926" y="2071678"/>
            <a:ext cx="5400600" cy="425360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714480" y="274638"/>
            <a:ext cx="697232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rPr>
              <a:t>При помощи стеки или ногтя вдавливай бумагу по краю заготовки в пластилин.</a:t>
            </a:r>
            <a:endParaRPr kumimoji="0" lang="ru-RU" sz="3200" b="1" i="0" u="none" strike="noStrike" kern="1200" cap="all"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endParaRPr>
          </a:p>
        </p:txBody>
      </p:sp>
      <p:pic>
        <p:nvPicPr>
          <p:cNvPr id="3" name="Picture 2" descr="PICT5173"/>
          <p:cNvPicPr>
            <a:picLocks noChangeAspect="1" noChangeArrowheads="1"/>
          </p:cNvPicPr>
          <p:nvPr/>
        </p:nvPicPr>
        <p:blipFill>
          <a:blip r:embed="rId2" cstate="print"/>
          <a:srcRect/>
          <a:stretch>
            <a:fillRect/>
          </a:stretch>
        </p:blipFill>
        <p:spPr bwMode="auto">
          <a:xfrm>
            <a:off x="2357422" y="2428868"/>
            <a:ext cx="5971534" cy="4109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857356" y="1142984"/>
            <a:ext cx="671514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Times New Roman" pitchFamily="18" charset="0"/>
              </a:rPr>
              <a:t>Научить детей  нетрадиционным        техникам по ручному труду</a:t>
            </a:r>
            <a:r>
              <a:rPr kumimoji="0" lang="ru-RU" sz="2400" b="1" i="0" u="none" strike="noStrike" cap="all" normalizeH="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Times New Roman" pitchFamily="18" charset="0"/>
              </a:rPr>
              <a:t> </a:t>
            </a:r>
            <a:r>
              <a:rPr kumimoji="0" lang="ru-RU"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imes New Roman" pitchFamily="18" charset="0"/>
                <a:cs typeface="Times New Roman" pitchFamily="18" charset="0"/>
              </a:rPr>
              <a:t>;</a:t>
            </a:r>
            <a:endParaRPr kumimoji="0" lang="ru-RU"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ru-RU"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pitchFamily="34" charset="0"/>
                <a:cs typeface="Times New Roman" pitchFamily="18" charset="0"/>
              </a:rPr>
              <a:t>обучение технике «Торцевание»;</a:t>
            </a:r>
            <a:endParaRPr kumimoji="0" lang="ru-RU"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Прямоугольник 2"/>
          <p:cNvSpPr/>
          <p:nvPr/>
        </p:nvSpPr>
        <p:spPr>
          <a:xfrm>
            <a:off x="1714480" y="357166"/>
            <a:ext cx="6986464" cy="523220"/>
          </a:xfrm>
          <a:prstGeom prst="rect">
            <a:avLst/>
          </a:prstGeom>
        </p:spPr>
        <p:txBody>
          <a:bodyPr wrap="none">
            <a:spAutoFit/>
          </a:bodyPr>
          <a:lstStyle/>
          <a:p>
            <a:pPr lvl="0" algn="just" fontAlgn="base">
              <a:spcBef>
                <a:spcPct val="0"/>
              </a:spcBef>
              <a:spcAft>
                <a:spcPct val="0"/>
              </a:spcAft>
            </a:pPr>
            <a:r>
              <a:rPr lang="ru-RU" sz="28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ea typeface="Times New Roman" pitchFamily="18" charset="0"/>
                <a:cs typeface="Times New Roman" pitchFamily="18" charset="0"/>
              </a:rPr>
              <a:t>Ведущая педагогическая идея:</a:t>
            </a:r>
            <a:endParaRPr lang="ru-RU" sz="28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4" name="Прямоугольник 3"/>
          <p:cNvSpPr/>
          <p:nvPr/>
        </p:nvSpPr>
        <p:spPr>
          <a:xfrm>
            <a:off x="3786182" y="2500306"/>
            <a:ext cx="1587294" cy="523220"/>
          </a:xfrm>
          <a:prstGeom prst="rect">
            <a:avLst/>
          </a:prstGeom>
        </p:spPr>
        <p:txBody>
          <a:bodyPr wrap="none">
            <a:spAutoFit/>
          </a:bodyPr>
          <a:lstStyle/>
          <a:p>
            <a:r>
              <a:rPr lang="ru-RU" sz="2800" b="1" cap="all" dirty="0" smtClean="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latin typeface="Times New Roman" pitchFamily="18" charset="0"/>
                <a:cs typeface="Times New Roman" pitchFamily="18" charset="0"/>
              </a:rPr>
              <a:t>Девиз :</a:t>
            </a:r>
            <a:endParaRPr lang="ru-RU" sz="2800" b="1" cap="all" dirty="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7410" name="Rectangle 2"/>
          <p:cNvSpPr>
            <a:spLocks noChangeArrowheads="1"/>
          </p:cNvSpPr>
          <p:nvPr/>
        </p:nvSpPr>
        <p:spPr bwMode="auto">
          <a:xfrm>
            <a:off x="1142976" y="3214686"/>
            <a:ext cx="728667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pitchFamily="34" charset="0"/>
                <a:cs typeface="Times New Roman" pitchFamily="18" charset="0"/>
              </a:rPr>
              <a:t>«Для  ребёнка, вместе с ребёнком, исходя  из  возможностей  ребёнка».</a:t>
            </a:r>
            <a:endParaRPr kumimoji="0" lang="ru-RU"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17411" name="Rectangle 3"/>
          <p:cNvSpPr>
            <a:spLocks noChangeArrowheads="1"/>
          </p:cNvSpPr>
          <p:nvPr/>
        </p:nvSpPr>
        <p:spPr bwMode="auto">
          <a:xfrm>
            <a:off x="2357422" y="4286256"/>
            <a:ext cx="557216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all" normalizeH="0" baseline="0"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latin typeface="Times New Roman CYR"/>
                <a:ea typeface="Calibri" pitchFamily="34" charset="0"/>
                <a:cs typeface="Times New Roman" pitchFamily="18" charset="0"/>
              </a:rPr>
              <a:t>Ожидаемые результаты:</a:t>
            </a:r>
            <a:endParaRPr kumimoji="0" lang="ru-RU" sz="2800" b="1" i="0" u="none" strike="noStrike" cap="all" normalizeH="0" baseline="0"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latin typeface="Arial" pitchFamily="34" charset="0"/>
              <a:cs typeface="Arial" pitchFamily="34" charset="0"/>
            </a:endParaRPr>
          </a:p>
        </p:txBody>
      </p:sp>
      <p:sp>
        <p:nvSpPr>
          <p:cNvPr id="17412" name="Rectangle 4"/>
          <p:cNvSpPr>
            <a:spLocks noChangeArrowheads="1"/>
          </p:cNvSpPr>
          <p:nvPr/>
        </p:nvSpPr>
        <p:spPr bwMode="auto">
          <a:xfrm>
            <a:off x="2214546" y="5000636"/>
            <a:ext cx="678661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l" defTabSz="914400" rtl="0" eaLnBrk="1" fontAlgn="base" latinLnBrk="0" hangingPunct="1">
              <a:lnSpc>
                <a:spcPct val="100000"/>
              </a:lnSpc>
              <a:spcBef>
                <a:spcPct val="0"/>
              </a:spcBef>
              <a:spcAft>
                <a:spcPct val="0"/>
              </a:spcAft>
              <a:buClrTx/>
              <a:buSzTx/>
              <a:buFontTx/>
              <a:buNone/>
              <a:tabLst/>
            </a:pPr>
            <a:r>
              <a:rPr kumimoji="0" lang="ru-RU" sz="1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CYR" charset="-52"/>
                <a:ea typeface="Calibri" pitchFamily="34" charset="0"/>
                <a:cs typeface="Times New Roman" pitchFamily="18" charset="0"/>
              </a:rPr>
              <a:t>- практическое освоение нетрадиционных методов и приемов </a:t>
            </a:r>
            <a:r>
              <a:rPr kumimoji="0" lang="en-US" sz="1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Times New Roman" pitchFamily="18" charset="0"/>
              </a:rPr>
              <a:t> </a:t>
            </a:r>
            <a:r>
              <a:rPr kumimoji="0" lang="ru-RU" sz="1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CYR" charset="-52"/>
                <a:ea typeface="Calibri" pitchFamily="34" charset="0"/>
                <a:cs typeface="Times New Roman" pitchFamily="18" charset="0"/>
              </a:rPr>
              <a:t>в </a:t>
            </a:r>
            <a:r>
              <a:rPr kumimoji="0" lang="ru-RU" sz="1400" b="1" i="0" u="none" strike="noStrike" cap="all" normalizeH="0" baseline="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CYR" charset="-52"/>
                <a:ea typeface="Calibri" pitchFamily="34" charset="0"/>
                <a:cs typeface="Times New Roman" pitchFamily="18" charset="0"/>
              </a:rPr>
              <a:t>изодеятельности</a:t>
            </a:r>
            <a:r>
              <a:rPr kumimoji="0" lang="ru-RU" sz="1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CYR" charset="-52"/>
                <a:ea typeface="Calibri" pitchFamily="34" charset="0"/>
                <a:cs typeface="Times New Roman" pitchFamily="18" charset="0"/>
              </a:rPr>
              <a:t>, направленных на развитие мелкой моторики;</a:t>
            </a:r>
            <a:endParaRPr kumimoji="0" lang="ru-RU" sz="6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ru-RU" sz="1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CYR" charset="-52"/>
                <a:ea typeface="Calibri" pitchFamily="34" charset="0"/>
                <a:cs typeface="Times New Roman" pitchFamily="18" charset="0"/>
              </a:rPr>
              <a:t>- приобщение педагогов к творчеству, раскрытие личного потенциала и роста мастерства;</a:t>
            </a:r>
            <a:endParaRPr kumimoji="0" lang="ru-RU" sz="1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CYR" charset="-52"/>
              <a:ea typeface="Calibri" pitchFamily="34" charset="0"/>
              <a:cs typeface="Arial" pitchFamily="34" charset="0"/>
            </a:endParaRPr>
          </a:p>
          <a:p>
            <a:pPr marL="0" marR="0" lvl="0" indent="539750" algn="l" defTabSz="914400" rtl="0" eaLnBrk="0" fontAlgn="base" latinLnBrk="0" hangingPunct="0">
              <a:lnSpc>
                <a:spcPct val="100000"/>
              </a:lnSpc>
              <a:spcBef>
                <a:spcPct val="0"/>
              </a:spcBef>
              <a:spcAft>
                <a:spcPct val="0"/>
              </a:spcAft>
              <a:buClrTx/>
              <a:buSzTx/>
              <a:buFontTx/>
              <a:buNone/>
              <a:tabLst/>
            </a:pPr>
            <a:r>
              <a:rPr kumimoji="0" lang="ru-RU" sz="1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CYR" charset="-52"/>
                <a:ea typeface="Calibri" pitchFamily="34" charset="0"/>
                <a:cs typeface="Arial" pitchFamily="34" charset="0"/>
              </a:rPr>
              <a:t>-повышение уровня профессиональной компетентности в области изобразительной деятельности</a:t>
            </a:r>
            <a:r>
              <a:rPr kumimoji="0" lang="ru-RU" sz="6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a:t>
            </a:r>
            <a:endParaRPr kumimoji="0" lang="ru-RU" sz="18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67944" y="980728"/>
            <a:ext cx="4933212" cy="4708981"/>
          </a:xfrm>
          <a:prstGeom prst="rect">
            <a:avLst/>
          </a:prstGeom>
        </p:spPr>
        <p:txBody>
          <a:bodyPr wrap="square">
            <a:spAutoFit/>
          </a:bodyPr>
          <a:lstStyle/>
          <a:p>
            <a:pPr algn="ctr"/>
            <a:r>
              <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Теперь нарежь квадраты со стороной 3,5 см для лепестков второго ряда. Их может быть немного меньше. Точно так же вырежи из квадратов лепестки. Втыкай лепестки второго ряда на 3—4 мм выше первого в шахматном порядке. Проследи, чтобы эти лепестки также отгибались вниз, а не торчали в стороны. Это легко сделать наклоном палочки. </a:t>
            </a:r>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Тогда </a:t>
            </a:r>
            <a:r>
              <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цветок </a:t>
            </a:r>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приобретёт нужную шарообразную форму.</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3" name="Picture 2" descr="PICT5177"/>
          <p:cNvPicPr>
            <a:picLocks noChangeAspect="1" noChangeArrowheads="1"/>
          </p:cNvPicPr>
          <p:nvPr/>
        </p:nvPicPr>
        <p:blipFill>
          <a:blip r:embed="rId2" cstate="print"/>
          <a:srcRect/>
          <a:stretch>
            <a:fillRect/>
          </a:stretch>
        </p:blipFill>
        <p:spPr bwMode="auto">
          <a:xfrm>
            <a:off x="1571604" y="1785926"/>
            <a:ext cx="2638646" cy="345695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285984" y="274638"/>
            <a:ext cx="6400816"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rPr>
              <a:t>Так выглядит второй ряд. Лепестки тоже можно выровнять и раскрыть.</a:t>
            </a:r>
            <a:endParaRPr kumimoji="0" lang="ru-RU" sz="2800" b="1" i="0" u="none" strike="noStrike" kern="1200" cap="all"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endParaRPr>
          </a:p>
        </p:txBody>
      </p:sp>
      <p:pic>
        <p:nvPicPr>
          <p:cNvPr id="3" name="Picture 2" descr="PICT5179"/>
          <p:cNvPicPr>
            <a:picLocks noChangeAspect="1" noChangeArrowheads="1"/>
          </p:cNvPicPr>
          <p:nvPr/>
        </p:nvPicPr>
        <p:blipFill>
          <a:blip r:embed="rId2" cstate="print"/>
          <a:srcRect/>
          <a:stretch>
            <a:fillRect/>
          </a:stretch>
        </p:blipFill>
        <p:spPr bwMode="auto">
          <a:xfrm>
            <a:off x="2643174" y="1857364"/>
            <a:ext cx="5832648" cy="468052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928794" y="188640"/>
            <a:ext cx="6758006" cy="2088232"/>
          </a:xfrm>
          <a:prstGeom prst="rect">
            <a:avLst/>
          </a:prstGeom>
        </p:spPr>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7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rPr>
              <a:t>Для внутренних рядов нарежь квадратики со стороной 1,5 – 2 см. Положи палочку на квадратик по диагонали до серединки.</a:t>
            </a:r>
            <a:r>
              <a:rPr kumimoji="0" lang="ru-RU" sz="44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rPr>
              <a:t/>
            </a:r>
            <a:br>
              <a:rPr kumimoji="0" lang="ru-RU" sz="44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rPr>
            </a:br>
            <a:endParaRPr kumimoji="0" lang="ru-RU" sz="4400" b="1" i="0" u="none" strike="noStrike" kern="1200" cap="all"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endParaRPr>
          </a:p>
        </p:txBody>
      </p:sp>
      <p:pic>
        <p:nvPicPr>
          <p:cNvPr id="3" name="Picture 2" descr="PICT5182"/>
          <p:cNvPicPr>
            <a:picLocks noChangeAspect="1" noChangeArrowheads="1"/>
          </p:cNvPicPr>
          <p:nvPr/>
        </p:nvPicPr>
        <p:blipFill>
          <a:blip r:embed="rId2" cstate="print"/>
          <a:srcRect/>
          <a:stretch>
            <a:fillRect/>
          </a:stretch>
        </p:blipFill>
        <p:spPr bwMode="auto">
          <a:xfrm>
            <a:off x="2428860" y="2000240"/>
            <a:ext cx="6120680" cy="44644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885928" y="357166"/>
            <a:ext cx="7258072" cy="65293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rPr>
              <a:t>Загни уголок квадрата, закрыв палочку. Сомни бумагу со всех сторон пальцами левой руки и прокатай, чтобы она превратилась в трубочку.</a:t>
            </a:r>
            <a:endParaRPr kumimoji="0" lang="ru-RU" sz="2800" b="1" i="0" u="none" strike="noStrike" kern="1200" cap="all"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endParaRPr>
          </a:p>
        </p:txBody>
      </p:sp>
      <p:pic>
        <p:nvPicPr>
          <p:cNvPr id="3" name="Picture 2" descr="PICT5184"/>
          <p:cNvPicPr>
            <a:picLocks noChangeAspect="1" noChangeArrowheads="1"/>
          </p:cNvPicPr>
          <p:nvPr/>
        </p:nvPicPr>
        <p:blipFill>
          <a:blip r:embed="rId2" cstate="print"/>
          <a:srcRect/>
          <a:stretch>
            <a:fillRect/>
          </a:stretch>
        </p:blipFill>
        <p:spPr bwMode="auto">
          <a:xfrm>
            <a:off x="2500298" y="2571744"/>
            <a:ext cx="6192688" cy="39627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428860" y="274638"/>
            <a:ext cx="625794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rPr>
              <a:t>Втыкай палочку с лепестком очень близко ко второму ряду.</a:t>
            </a:r>
            <a:endParaRPr kumimoji="0" lang="ru-RU" sz="3200" b="1" i="0" u="none" strike="noStrike" kern="1200" cap="all"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endParaRPr>
          </a:p>
        </p:txBody>
      </p:sp>
      <p:pic>
        <p:nvPicPr>
          <p:cNvPr id="3" name="Picture 2" descr="PICT5185"/>
          <p:cNvPicPr>
            <a:picLocks noChangeAspect="1" noChangeArrowheads="1"/>
          </p:cNvPicPr>
          <p:nvPr/>
        </p:nvPicPr>
        <p:blipFill>
          <a:blip r:embed="rId2" cstate="print"/>
          <a:srcRect/>
          <a:stretch>
            <a:fillRect/>
          </a:stretch>
        </p:blipFill>
        <p:spPr bwMode="auto">
          <a:xfrm>
            <a:off x="2643174" y="2000240"/>
            <a:ext cx="5976664" cy="43959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143108" y="274638"/>
            <a:ext cx="6543692" cy="1143000"/>
          </a:xfrm>
          <a:prstGeom prst="rect">
            <a:avLst/>
          </a:prstGeom>
        </p:spPr>
        <p:txBody>
          <a:bodyP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rPr>
              <a:t>Сделай два ряда таких трубчатых лепестков.</a:t>
            </a:r>
            <a:endParaRPr kumimoji="0" lang="ru-RU" sz="4400" b="1" i="0" u="none" strike="noStrike" kern="1200" cap="all"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endParaRPr>
          </a:p>
        </p:txBody>
      </p:sp>
      <p:pic>
        <p:nvPicPr>
          <p:cNvPr id="3" name="Picture 2" descr="PICT5186"/>
          <p:cNvPicPr>
            <a:picLocks noChangeAspect="1" noChangeArrowheads="1"/>
          </p:cNvPicPr>
          <p:nvPr/>
        </p:nvPicPr>
        <p:blipFill>
          <a:blip r:embed="rId2" cstate="print"/>
          <a:srcRect/>
          <a:stretch>
            <a:fillRect/>
          </a:stretch>
        </p:blipFill>
        <p:spPr bwMode="auto">
          <a:xfrm>
            <a:off x="2857488" y="1714488"/>
            <a:ext cx="5472608" cy="432504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71736" y="274638"/>
            <a:ext cx="6115064" cy="171420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rPr>
              <a:t>Из бумаги другого цвета вырежи квадраты такого же размера и сделай </a:t>
            </a:r>
            <a:r>
              <a:rPr kumimoji="0" lang="ru-RU" sz="2800" b="1" i="0" u="none" strike="noStrike" kern="1200" cap="all" normalizeH="0" baseline="0" noProof="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rPr>
              <a:t>сердцевинку</a:t>
            </a:r>
            <a:r>
              <a:rPr kumimoji="0" lang="ru-RU"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a:t>
            </a:r>
            <a:br>
              <a:rPr kumimoji="0" lang="ru-RU" sz="28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ru-RU"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3" name="Picture 2" descr="PICT5187"/>
          <p:cNvPicPr>
            <a:picLocks noChangeAspect="1" noChangeArrowheads="1"/>
          </p:cNvPicPr>
          <p:nvPr/>
        </p:nvPicPr>
        <p:blipFill>
          <a:blip r:embed="rId2" cstate="print"/>
          <a:srcRect/>
          <a:stretch>
            <a:fillRect/>
          </a:stretch>
        </p:blipFill>
        <p:spPr bwMode="auto">
          <a:xfrm>
            <a:off x="3000364" y="2357430"/>
            <a:ext cx="5328592" cy="382440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214546" y="274638"/>
            <a:ext cx="6472254" cy="250629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rPr>
              <a:t>Из квадрата зелёной бумаги со стороной  8 см сделай листок цветка. Согни квадрат пополам и разогни (линия сгиба — вдоль линий гофрировки). Одну сторону хорошо промажь клеящим карандашом.</a:t>
            </a:r>
            <a:endParaRPr kumimoji="0" lang="ru-RU" sz="2400" b="1" i="0" u="none" strike="noStrike" kern="1200" cap="all"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endParaRPr>
          </a:p>
        </p:txBody>
      </p:sp>
      <p:pic>
        <p:nvPicPr>
          <p:cNvPr id="3" name="Picture 2" descr="PICT5196"/>
          <p:cNvPicPr>
            <a:picLocks noChangeAspect="1" noChangeArrowheads="1"/>
          </p:cNvPicPr>
          <p:nvPr/>
        </p:nvPicPr>
        <p:blipFill>
          <a:blip r:embed="rId2" cstate="print"/>
          <a:srcRect/>
          <a:stretch>
            <a:fillRect/>
          </a:stretch>
        </p:blipFill>
        <p:spPr bwMode="auto">
          <a:xfrm>
            <a:off x="2928926" y="3000372"/>
            <a:ext cx="5500726" cy="34290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484122" y="286608"/>
            <a:ext cx="730272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rPr>
              <a:t>Положи на середину намазанной части проволоку, обмотанную бумагой, и накрой второй половинкой бумаги</a:t>
            </a:r>
            <a:endParaRPr kumimoji="0" lang="ru-RU" sz="2800" b="1" i="0" u="none" strike="noStrike" kern="1200" cap="all"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endParaRPr>
          </a:p>
        </p:txBody>
      </p:sp>
      <p:pic>
        <p:nvPicPr>
          <p:cNvPr id="3" name="Picture 2" descr="PICT5197"/>
          <p:cNvPicPr>
            <a:picLocks noChangeAspect="1" noChangeArrowheads="1"/>
          </p:cNvPicPr>
          <p:nvPr/>
        </p:nvPicPr>
        <p:blipFill>
          <a:blip r:embed="rId2" cstate="print"/>
          <a:srcRect/>
          <a:stretch>
            <a:fillRect/>
          </a:stretch>
        </p:blipFill>
        <p:spPr bwMode="auto">
          <a:xfrm>
            <a:off x="2500298" y="2428868"/>
            <a:ext cx="5500726" cy="39638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785918" y="288318"/>
            <a:ext cx="7358082"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rPr>
              <a:t>Вырежи листочек, сделай зубчики по краям. Пока бумага влажная, можно нарисовать прожилки стержнем </a:t>
            </a:r>
            <a:r>
              <a:rPr lang="ru-RU"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mj-ea"/>
                <a:cs typeface="Times New Roman" pitchFamily="18" charset="0"/>
              </a:rPr>
              <a:t>.</a:t>
            </a:r>
            <a:endParaRPr kumimoji="0" lang="ru-RU" sz="2800" b="1" i="0" u="none" strike="noStrike" kern="1200" cap="all"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endParaRPr>
          </a:p>
        </p:txBody>
      </p:sp>
      <p:pic>
        <p:nvPicPr>
          <p:cNvPr id="3" name="Picture 2" descr="PICT5198"/>
          <p:cNvPicPr>
            <a:picLocks noChangeAspect="1" noChangeArrowheads="1"/>
          </p:cNvPicPr>
          <p:nvPr/>
        </p:nvPicPr>
        <p:blipFill>
          <a:blip r:embed="rId2" cstate="print"/>
          <a:srcRect/>
          <a:stretch>
            <a:fillRect/>
          </a:stretch>
        </p:blipFill>
        <p:spPr bwMode="auto">
          <a:xfrm>
            <a:off x="2428860" y="2357430"/>
            <a:ext cx="6126380" cy="37862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928794" y="214290"/>
            <a:ext cx="692948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all" normalizeH="0" baseline="0"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latin typeface="Times New Roman CYR" charset="-52"/>
                <a:ea typeface="Calibri" pitchFamily="34" charset="0"/>
                <a:cs typeface="Times New Roman" pitchFamily="18" charset="0"/>
              </a:rPr>
              <a:t>Материалы и оборудование для педагогов:</a:t>
            </a:r>
            <a:endParaRPr kumimoji="0" lang="ru-RU" sz="2800" b="1" i="0" u="none" strike="noStrike" cap="all" normalizeH="0" baseline="0"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latin typeface="Arial" pitchFamily="34" charset="0"/>
              <a:cs typeface="Arial" pitchFamily="34" charset="0"/>
            </a:endParaRPr>
          </a:p>
        </p:txBody>
      </p:sp>
      <p:sp>
        <p:nvSpPr>
          <p:cNvPr id="16386" name="Rectangle 2"/>
          <p:cNvSpPr>
            <a:spLocks noChangeArrowheads="1"/>
          </p:cNvSpPr>
          <p:nvPr/>
        </p:nvSpPr>
        <p:spPr bwMode="auto">
          <a:xfrm>
            <a:off x="1857356" y="1214422"/>
            <a:ext cx="6643734"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pitchFamily="34" charset="0"/>
                <a:cs typeface="Times New Roman" pitchFamily="18" charset="0"/>
              </a:rPr>
              <a:t>цветной пластилин;</a:t>
            </a:r>
          </a:p>
          <a:p>
            <a:pPr marL="0" marR="0" lvl="0" indent="539750" algn="just" defTabSz="914400" rtl="0" eaLnBrk="1" fontAlgn="base" latinLnBrk="0" hangingPunct="1">
              <a:lnSpc>
                <a:spcPct val="100000"/>
              </a:lnSpc>
              <a:spcBef>
                <a:spcPct val="0"/>
              </a:spcBef>
              <a:spcAft>
                <a:spcPct val="0"/>
              </a:spcAft>
              <a:buClrTx/>
              <a:buSzTx/>
              <a:buFont typeface="Wingdings" pitchFamily="2" charset="2"/>
              <a:buChar char="Ø"/>
              <a:tabLst/>
            </a:pPr>
            <a:endParaRPr kumimoji="0" lang="ru-RU"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pitchFamily="34" charset="0"/>
                <a:cs typeface="Times New Roman" pitchFamily="18" charset="0"/>
              </a:rPr>
              <a:t>Цветная  гофрированная  бумага  разных </a:t>
            </a:r>
          </a:p>
          <a:p>
            <a:pPr marL="0" marR="0" lvl="0" indent="539750" algn="just" defTabSz="914400" rtl="0" eaLnBrk="0" fontAlgn="base" latinLnBrk="0" hangingPunct="0">
              <a:lnSpc>
                <a:spcPct val="100000"/>
              </a:lnSpc>
              <a:spcBef>
                <a:spcPct val="0"/>
              </a:spcBef>
              <a:spcAft>
                <a:spcPct val="0"/>
              </a:spcAft>
              <a:buClrTx/>
              <a:buSzTx/>
              <a:tabLst/>
            </a:pPr>
            <a:r>
              <a:rPr kumimoji="0" lang="ru-RU"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pitchFamily="34" charset="0"/>
                <a:cs typeface="Times New Roman" pitchFamily="18" charset="0"/>
              </a:rPr>
              <a:t>цветов (</a:t>
            </a:r>
            <a:r>
              <a:rPr kumimoji="0" lang="ru-RU" b="1" i="0" u="none" strike="noStrike" cap="all" normalizeH="0" baseline="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pitchFamily="34" charset="0"/>
                <a:cs typeface="Times New Roman" pitchFamily="18" charset="0"/>
              </a:rPr>
              <a:t>зеленый,красный</a:t>
            </a:r>
            <a:r>
              <a:rPr kumimoji="0" lang="ru-RU"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pitchFamily="34" charset="0"/>
                <a:cs typeface="Times New Roman" pitchFamily="18" charset="0"/>
              </a:rPr>
              <a:t>, желтый);</a:t>
            </a:r>
          </a:p>
          <a:p>
            <a:pPr marL="0" marR="0" lvl="0" indent="5397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pitchFamily="34" charset="0"/>
                <a:cs typeface="Times New Roman" pitchFamily="18" charset="0"/>
              </a:rPr>
              <a:t>Ножницы</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pitchFamily="34" charset="0"/>
                <a:cs typeface="Times New Roman" pitchFamily="18" charset="0"/>
              </a:rPr>
              <a:t>;</a:t>
            </a:r>
            <a:endParaRPr kumimoji="0" lang="ru-RU"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pitchFamily="34" charset="0"/>
                <a:cs typeface="Times New Roman" pitchFamily="18" charset="0"/>
              </a:rPr>
              <a:t>Торцовки - деревянная</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pitchFamily="34" charset="0"/>
                <a:cs typeface="Times New Roman" pitchFamily="18" charset="0"/>
              </a:rPr>
              <a:t> </a:t>
            </a:r>
            <a:r>
              <a:rPr kumimoji="0" lang="ru-RU"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pitchFamily="34" charset="0"/>
                <a:cs typeface="Times New Roman" pitchFamily="18" charset="0"/>
              </a:rPr>
              <a:t>палочка</a:t>
            </a:r>
            <a:r>
              <a:rPr kumimoji="0" lang="ru-RU" b="1" i="0" u="none" strike="noStrike" cap="all" normalizeH="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pitchFamily="34" charset="0"/>
                <a:cs typeface="Times New Roman" pitchFamily="18" charset="0"/>
              </a:rPr>
              <a:t> </a:t>
            </a:r>
            <a:r>
              <a:rPr kumimoji="0" lang="ru-RU"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pitchFamily="34" charset="0"/>
                <a:cs typeface="Times New Roman" pitchFamily="18" charset="0"/>
              </a:rPr>
              <a:t>или      карандаш </a:t>
            </a: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pitchFamily="34" charset="0"/>
                <a:cs typeface="Times New Roman" pitchFamily="18" charset="0"/>
              </a:rPr>
              <a:t> </a:t>
            </a:r>
            <a:r>
              <a:rPr kumimoji="0" lang="ru-RU"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pitchFamily="34" charset="0"/>
                <a:cs typeface="Times New Roman" pitchFamily="18" charset="0"/>
              </a:rPr>
              <a:t>с узким тупым концом;</a:t>
            </a:r>
            <a:endParaRPr kumimoji="0" lang="ru-RU"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marL="0" marR="0" lvl="0" indent="5397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pitchFamily="34" charset="0"/>
                <a:cs typeface="Times New Roman" pitchFamily="18" charset="0"/>
              </a:rPr>
              <a:t>тряпочка для вытирания рук и торцовок;</a:t>
            </a:r>
          </a:p>
          <a:p>
            <a:pPr marL="0" marR="0" lvl="0" indent="539750" algn="just" defTabSz="914400" rtl="0" eaLnBrk="0" fontAlgn="base" latinLnBrk="0" hangingPunct="0">
              <a:lnSpc>
                <a:spcPct val="100000"/>
              </a:lnSpc>
              <a:spcBef>
                <a:spcPct val="0"/>
              </a:spcBef>
              <a:spcAft>
                <a:spcPct val="0"/>
              </a:spcAft>
              <a:buClrTx/>
              <a:buSzTx/>
              <a:buFont typeface="Wingdings" pitchFamily="2" charset="2"/>
              <a:buChar char="Ø"/>
              <a:tabLst/>
            </a:pP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Крышка от пластиковой  бутылки.</a:t>
            </a:r>
            <a:endParaRPr kumimoji="0" lang="ru-RU"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16389" name="Picture 5" descr="http://static.twincms.com/cqj5t9w/bin/powa55p86fis"/>
          <p:cNvPicPr>
            <a:picLocks noChangeAspect="1" noChangeArrowheads="1"/>
          </p:cNvPicPr>
          <p:nvPr/>
        </p:nvPicPr>
        <p:blipFill>
          <a:blip r:embed="rId2" cstate="print"/>
          <a:srcRect t="4285"/>
          <a:stretch>
            <a:fillRect/>
          </a:stretch>
        </p:blipFill>
        <p:spPr bwMode="auto">
          <a:xfrm>
            <a:off x="857224" y="4000504"/>
            <a:ext cx="2428892" cy="1714512"/>
          </a:xfrm>
          <a:prstGeom prst="rect">
            <a:avLst/>
          </a:prstGeom>
          <a:ln>
            <a:noFill/>
          </a:ln>
          <a:effectLst>
            <a:softEdge rad="112500"/>
          </a:effectLst>
        </p:spPr>
      </p:pic>
      <p:pic>
        <p:nvPicPr>
          <p:cNvPr id="16391" name="Picture 7" descr="https://ves-land.ru/upload/iblock/6f1/6f14ee2b12230e833ef3e4e92adef609.jpg"/>
          <p:cNvPicPr>
            <a:picLocks noChangeAspect="1" noChangeArrowheads="1"/>
          </p:cNvPicPr>
          <p:nvPr/>
        </p:nvPicPr>
        <p:blipFill>
          <a:blip r:embed="rId3" cstate="print"/>
          <a:srcRect t="17813" b="18437"/>
          <a:stretch>
            <a:fillRect/>
          </a:stretch>
        </p:blipFill>
        <p:spPr bwMode="auto">
          <a:xfrm>
            <a:off x="3500430" y="4500570"/>
            <a:ext cx="2905092" cy="1928826"/>
          </a:xfrm>
          <a:prstGeom prst="rect">
            <a:avLst/>
          </a:prstGeom>
          <a:ln>
            <a:noFill/>
          </a:ln>
          <a:effectLst>
            <a:softEdge rad="112500"/>
          </a:effectLst>
        </p:spPr>
      </p:pic>
      <p:pic>
        <p:nvPicPr>
          <p:cNvPr id="16393" name="Picture 9" descr="http://900igr.net/up/datai/117959/0019-057-.jpg"/>
          <p:cNvPicPr>
            <a:picLocks noChangeAspect="1" noChangeArrowheads="1"/>
          </p:cNvPicPr>
          <p:nvPr/>
        </p:nvPicPr>
        <p:blipFill>
          <a:blip r:embed="rId4" cstate="print"/>
          <a:srcRect/>
          <a:stretch>
            <a:fillRect/>
          </a:stretch>
        </p:blipFill>
        <p:spPr bwMode="auto">
          <a:xfrm>
            <a:off x="6286512" y="3929066"/>
            <a:ext cx="2571750" cy="1600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357290" y="274638"/>
            <a:ext cx="7572428" cy="221825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rPr>
              <a:t>Два других листочка можно выполнить отдельно и приклеить их к стеблю первого листа. Влажной бумаге можно придать любую форму. Когда клей высохнет, листочки станут жёсткими.</a:t>
            </a:r>
            <a:endParaRPr kumimoji="0" lang="ru-RU" sz="2800" b="1" i="0" u="none" strike="noStrike" kern="1200" cap="all"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endParaRPr>
          </a:p>
        </p:txBody>
      </p:sp>
      <p:pic>
        <p:nvPicPr>
          <p:cNvPr id="3" name="Picture 2" descr="PICT5200"/>
          <p:cNvPicPr>
            <a:picLocks noChangeAspect="1" noChangeArrowheads="1"/>
          </p:cNvPicPr>
          <p:nvPr/>
        </p:nvPicPr>
        <p:blipFill>
          <a:blip r:embed="rId2" cstate="print"/>
          <a:srcRect/>
          <a:stretch>
            <a:fillRect/>
          </a:stretch>
        </p:blipFill>
        <p:spPr bwMode="auto">
          <a:xfrm>
            <a:off x="3071802" y="3429000"/>
            <a:ext cx="4901674" cy="30003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214546" y="274638"/>
            <a:ext cx="6472254"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rPr>
              <a:t>Вот такой цветок с листочком получается в итоге.</a:t>
            </a:r>
            <a:endParaRPr kumimoji="0" lang="ru-RU" sz="2800" b="1" i="0" u="none" strike="noStrike" kern="1200" cap="all"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endParaRPr>
          </a:p>
        </p:txBody>
      </p:sp>
      <p:pic>
        <p:nvPicPr>
          <p:cNvPr id="3" name="Picture 2" descr="PICT5202"/>
          <p:cNvPicPr>
            <a:picLocks noChangeAspect="1" noChangeArrowheads="1"/>
          </p:cNvPicPr>
          <p:nvPr/>
        </p:nvPicPr>
        <p:blipFill>
          <a:blip r:embed="rId2" cstate="print"/>
          <a:srcRect/>
          <a:stretch>
            <a:fillRect/>
          </a:stretch>
        </p:blipFill>
        <p:spPr bwMode="auto">
          <a:xfrm>
            <a:off x="3286116" y="1714488"/>
            <a:ext cx="4176464" cy="475252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914400" y="28888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rPr>
              <a:t>Желаю успеха!</a:t>
            </a:r>
            <a:endParaRPr kumimoji="0" lang="ru-RU" sz="4400" b="1" i="0" u="none" strike="noStrike" kern="1200" cap="all"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Times New Roman" pitchFamily="18" charset="0"/>
              <a:ea typeface="+mj-ea"/>
              <a:cs typeface="Times New Roman" pitchFamily="18" charset="0"/>
            </a:endParaRPr>
          </a:p>
        </p:txBody>
      </p:sp>
      <p:pic>
        <p:nvPicPr>
          <p:cNvPr id="3" name="Picture 2" descr="PICT5120"/>
          <p:cNvPicPr>
            <a:picLocks noChangeAspect="1" noChangeArrowheads="1"/>
          </p:cNvPicPr>
          <p:nvPr/>
        </p:nvPicPr>
        <p:blipFill>
          <a:blip r:embed="rId2" cstate="print"/>
          <a:srcRect r="5226"/>
          <a:stretch>
            <a:fillRect/>
          </a:stretch>
        </p:blipFill>
        <p:spPr bwMode="auto">
          <a:xfrm>
            <a:off x="3500430" y="3357562"/>
            <a:ext cx="3419832" cy="3108884"/>
          </a:xfrm>
          <a:prstGeom prst="rect">
            <a:avLst/>
          </a:prstGeom>
          <a:noFill/>
          <a:ln w="9525">
            <a:noFill/>
            <a:miter lim="800000"/>
            <a:headEnd/>
            <a:tailEnd/>
          </a:ln>
        </p:spPr>
      </p:pic>
      <p:sp>
        <p:nvSpPr>
          <p:cNvPr id="32769" name="Rectangle 1"/>
          <p:cNvSpPr>
            <a:spLocks noChangeArrowheads="1"/>
          </p:cNvSpPr>
          <p:nvPr/>
        </p:nvSpPr>
        <p:spPr bwMode="auto">
          <a:xfrm>
            <a:off x="2285984" y="1142984"/>
            <a:ext cx="5072098"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ctr" defTabSz="914400" rtl="0" eaLnBrk="1" fontAlgn="base" latinLnBrk="0" hangingPunct="1">
              <a:lnSpc>
                <a:spcPct val="100000"/>
              </a:lnSpc>
              <a:spcBef>
                <a:spcPct val="0"/>
              </a:spcBef>
              <a:spcAft>
                <a:spcPct val="0"/>
              </a:spcAft>
              <a:buClrTx/>
              <a:buSzTx/>
              <a:buFontTx/>
              <a:buNone/>
              <a:tabLst/>
            </a:pPr>
            <a:r>
              <a:rPr kumimoji="0" lang="ru-RU" sz="4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pitchFamily="34" charset="0"/>
                <a:cs typeface="Times New Roman" pitchFamily="18" charset="0"/>
              </a:rPr>
              <a:t>Творите  </a:t>
            </a:r>
          </a:p>
          <a:p>
            <a:pPr marL="0" marR="0" lvl="0" indent="539750" algn="ctr" defTabSz="914400" rtl="0" eaLnBrk="1" fontAlgn="base" latinLnBrk="0" hangingPunct="1">
              <a:lnSpc>
                <a:spcPct val="100000"/>
              </a:lnSpc>
              <a:spcBef>
                <a:spcPct val="0"/>
              </a:spcBef>
              <a:spcAft>
                <a:spcPct val="0"/>
              </a:spcAft>
              <a:buClrTx/>
              <a:buSzTx/>
              <a:buFontTx/>
              <a:buNone/>
              <a:tabLst/>
            </a:pPr>
            <a:r>
              <a:rPr kumimoji="0" lang="ru-RU" sz="4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pitchFamily="34" charset="0"/>
                <a:cs typeface="Times New Roman" pitchFamily="18" charset="0"/>
              </a:rPr>
              <a:t>мир своими </a:t>
            </a:r>
          </a:p>
          <a:p>
            <a:pPr marL="0" marR="0" lvl="0" indent="539750" algn="ctr" defTabSz="914400" rtl="0" eaLnBrk="1" fontAlgn="base" latinLnBrk="0" hangingPunct="1">
              <a:lnSpc>
                <a:spcPct val="100000"/>
              </a:lnSpc>
              <a:spcBef>
                <a:spcPct val="0"/>
              </a:spcBef>
              <a:spcAft>
                <a:spcPct val="0"/>
              </a:spcAft>
              <a:buClrTx/>
              <a:buSzTx/>
              <a:buFontTx/>
              <a:buNone/>
              <a:tabLst/>
            </a:pPr>
            <a:r>
              <a:rPr kumimoji="0" lang="ru-RU" sz="4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Calibri" pitchFamily="34" charset="0"/>
                <a:cs typeface="Times New Roman" pitchFamily="18" charset="0"/>
              </a:rPr>
              <a:t>руками!</a:t>
            </a:r>
            <a:endParaRPr kumimoji="0" lang="ru-RU" sz="4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player.myshared.ru/32/1318661/slides/slide_21.jpg"/>
          <p:cNvPicPr>
            <a:picLocks noChangeAspect="1" noChangeArrowheads="1"/>
          </p:cNvPicPr>
          <p:nvPr/>
        </p:nvPicPr>
        <p:blipFill>
          <a:blip r:embed="rId2" cstate="print"/>
          <a:srcRect l="10937" t="8750" r="11250" b="9999"/>
          <a:stretch>
            <a:fillRect/>
          </a:stretch>
        </p:blipFill>
        <p:spPr bwMode="auto">
          <a:xfrm>
            <a:off x="2500298" y="357166"/>
            <a:ext cx="6286544" cy="578647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71670" y="1857364"/>
            <a:ext cx="6215106" cy="2831544"/>
          </a:xfrm>
          <a:prstGeom prst="rect">
            <a:avLst/>
          </a:prstGeom>
        </p:spPr>
        <p:txBody>
          <a:bodyPr wrap="square">
            <a:spAutoFit/>
          </a:bodyPr>
          <a:lstStyle/>
          <a:p>
            <a:pPr algn="ctr"/>
            <a:r>
              <a:rPr lang="ru-RU" sz="4000" b="1" cap="all" dirty="0" smtClean="0">
                <a:ln w="9000" cmpd="sng">
                  <a:solidFill>
                    <a:srgbClr val="C00000"/>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Работа будет по душе, когда вкладываешь в неё душу</a:t>
            </a:r>
            <a:r>
              <a:rPr lang="ru-RU" dirty="0" smtClean="0">
                <a:solidFill>
                  <a:srgbClr val="FF9900"/>
                </a:solidFill>
              </a:rPr>
              <a:t/>
            </a:r>
            <a:br>
              <a:rPr lang="ru-RU" dirty="0" smtClean="0">
                <a:solidFill>
                  <a:srgbClr val="FF9900"/>
                </a:solidFill>
              </a:rPr>
            </a:b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4546" y="642918"/>
            <a:ext cx="6132063" cy="646331"/>
          </a:xfrm>
          <a:prstGeom prst="rect">
            <a:avLst/>
          </a:prstGeom>
        </p:spPr>
        <p:txBody>
          <a:bodyPr wrap="none">
            <a:spAutoFit/>
          </a:bodyPr>
          <a:lstStyle/>
          <a:p>
            <a:r>
              <a:rPr lang="ru-RU" sz="3600" b="1" cap="all" dirty="0" smtClean="0">
                <a:ln w="9000" cmpd="sng">
                  <a:solidFill>
                    <a:schemeClr val="accent6">
                      <a:lumMod val="75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rPr>
              <a:t>Упражнение «Свеча» . </a:t>
            </a:r>
            <a:endParaRPr lang="ru-RU" sz="3600" b="1" cap="all" dirty="0">
              <a:ln w="9000" cmpd="sng">
                <a:solidFill>
                  <a:schemeClr val="accent6">
                    <a:lumMod val="75000"/>
                  </a:schemeClr>
                </a:solidFill>
                <a:prstDash val="solid"/>
              </a:ln>
              <a:solidFill>
                <a:srgbClr val="C00000"/>
              </a:solidFill>
              <a:effectLst>
                <a:reflection blurRad="12700" stA="28000" endPos="45000" dist="1000" dir="5400000" sy="-100000" algn="bl" rotWithShape="0"/>
              </a:effectLst>
              <a:latin typeface="Times New Roman" pitchFamily="18" charset="0"/>
              <a:cs typeface="Times New Roman" pitchFamily="18" charset="0"/>
            </a:endParaRPr>
          </a:p>
        </p:txBody>
      </p:sp>
      <p:pic>
        <p:nvPicPr>
          <p:cNvPr id="19458" name="Picture 2" descr="C:\Users\1\Documents\avatara_858.gif"/>
          <p:cNvPicPr>
            <a:picLocks noChangeAspect="1" noChangeArrowheads="1" noCrop="1"/>
          </p:cNvPicPr>
          <p:nvPr/>
        </p:nvPicPr>
        <p:blipFill>
          <a:blip r:embed="rId2" cstate="print"/>
          <a:srcRect/>
          <a:stretch>
            <a:fillRect/>
          </a:stretch>
        </p:blipFill>
        <p:spPr bwMode="auto">
          <a:xfrm>
            <a:off x="2643174" y="1571612"/>
            <a:ext cx="4857784" cy="435771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passport.777ru.ru/sites/default/files/images/Development_of_imagination_primary_school_children_00.jpg"/>
          <p:cNvPicPr>
            <a:picLocks noChangeAspect="1" noChangeArrowheads="1"/>
          </p:cNvPicPr>
          <p:nvPr/>
        </p:nvPicPr>
        <p:blipFill>
          <a:blip r:embed="rId2" cstate="print"/>
          <a:srcRect/>
          <a:stretch>
            <a:fillRect/>
          </a:stretch>
        </p:blipFill>
        <p:spPr bwMode="auto">
          <a:xfrm>
            <a:off x="2000232" y="2000240"/>
            <a:ext cx="6072170" cy="4500594"/>
          </a:xfrm>
          <a:prstGeom prst="ellipse">
            <a:avLst/>
          </a:prstGeom>
          <a:ln>
            <a:noFill/>
          </a:ln>
          <a:effectLst>
            <a:softEdge rad="112500"/>
          </a:effectLst>
        </p:spPr>
      </p:pic>
      <p:sp>
        <p:nvSpPr>
          <p:cNvPr id="3" name="Прямоугольник 2"/>
          <p:cNvSpPr/>
          <p:nvPr/>
        </p:nvSpPr>
        <p:spPr>
          <a:xfrm>
            <a:off x="2500298" y="500042"/>
            <a:ext cx="5140061" cy="1323439"/>
          </a:xfrm>
          <a:prstGeom prst="rect">
            <a:avLst/>
          </a:prstGeom>
        </p:spPr>
        <p:txBody>
          <a:bodyPr wrap="square">
            <a:spAutoFit/>
          </a:bodyPr>
          <a:lstStyle/>
          <a:p>
            <a:pPr algn="ctr">
              <a:defRPr/>
            </a:pP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ahoma" pitchFamily="34" charset="0"/>
                <a:cs typeface="Times New Roman" pitchFamily="18" charset="0"/>
              </a:rPr>
              <a:t>ДОШКОЛЬНЫЙ ВОЗРАСТ </a:t>
            </a:r>
            <a:endParaRPr lang="ru-RU"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ea typeface="Tahom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900igr.net/up/datas/182256/01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Другая 6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6128"/>
      </a:hlink>
      <a:folHlink>
        <a:srgbClr val="76923C"/>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864</Words>
  <Application>Microsoft Office PowerPoint</Application>
  <PresentationFormat>Экран (4:3)</PresentationFormat>
  <Paragraphs>82</Paragraphs>
  <Slides>53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53</vt:i4>
      </vt:variant>
    </vt:vector>
  </HeadingPairs>
  <TitlesOfParts>
    <vt:vector size="54" baseType="lpstr">
      <vt:lpstr>1_Тема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Microsoft Office</cp:lastModifiedBy>
  <cp:revision>28</cp:revision>
  <dcterms:created xsi:type="dcterms:W3CDTF">2014-06-18T16:06:44Z</dcterms:created>
  <dcterms:modified xsi:type="dcterms:W3CDTF">2022-03-25T15:01:32Z</dcterms:modified>
</cp:coreProperties>
</file>