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672" y="-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FDB2D3D-E664-445F-B66D-DD0DFE0FC9D6}" type="datetimeFigureOut">
              <a:rPr lang="ru-RU" smtClean="0"/>
              <a:t>13.02.2021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6D02B9-72A9-447F-8D85-688D0335A78C}" type="slidenum">
              <a:rPr lang="ru-RU" smtClean="0"/>
              <a:t>‹#›</a:t>
            </a:fld>
            <a:endParaRPr lang="ru-RU"/>
          </a:p>
        </p:txBody>
      </p:sp>
    </p:spTree>
    <p:extLst>
      <p:ext uri="{BB962C8B-B14F-4D97-AF65-F5344CB8AC3E}">
        <p14:creationId xmlns:p14="http://schemas.microsoft.com/office/powerpoint/2010/main" val="7219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FDB2D3D-E664-445F-B66D-DD0DFE0FC9D6}" type="datetimeFigureOut">
              <a:rPr lang="ru-RU" smtClean="0"/>
              <a:t>13.02.2021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6D02B9-72A9-447F-8D85-688D0335A78C}" type="slidenum">
              <a:rPr lang="ru-RU" smtClean="0"/>
              <a:t>‹#›</a:t>
            </a:fld>
            <a:endParaRPr lang="ru-RU"/>
          </a:p>
        </p:txBody>
      </p:sp>
    </p:spTree>
    <p:extLst>
      <p:ext uri="{BB962C8B-B14F-4D97-AF65-F5344CB8AC3E}">
        <p14:creationId xmlns:p14="http://schemas.microsoft.com/office/powerpoint/2010/main" val="1739536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FDB2D3D-E664-445F-B66D-DD0DFE0FC9D6}" type="datetimeFigureOut">
              <a:rPr lang="ru-RU" smtClean="0"/>
              <a:t>13.02.2021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6D02B9-72A9-447F-8D85-688D0335A78C}"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52265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FDB2D3D-E664-445F-B66D-DD0DFE0FC9D6}" type="datetimeFigureOut">
              <a:rPr lang="ru-RU" smtClean="0"/>
              <a:t>13.02.2021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6D02B9-72A9-447F-8D85-688D0335A78C}" type="slidenum">
              <a:rPr lang="ru-RU" smtClean="0"/>
              <a:t>‹#›</a:t>
            </a:fld>
            <a:endParaRPr lang="ru-RU"/>
          </a:p>
        </p:txBody>
      </p:sp>
    </p:spTree>
    <p:extLst>
      <p:ext uri="{BB962C8B-B14F-4D97-AF65-F5344CB8AC3E}">
        <p14:creationId xmlns:p14="http://schemas.microsoft.com/office/powerpoint/2010/main" val="220096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FDB2D3D-E664-445F-B66D-DD0DFE0FC9D6}" type="datetimeFigureOut">
              <a:rPr lang="ru-RU" smtClean="0"/>
              <a:t>13.02.2021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6D02B9-72A9-447F-8D85-688D0335A78C}"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352510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FDB2D3D-E664-445F-B66D-DD0DFE0FC9D6}" type="datetimeFigureOut">
              <a:rPr lang="ru-RU" smtClean="0"/>
              <a:t>13.02.2021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6D02B9-72A9-447F-8D85-688D0335A78C}" type="slidenum">
              <a:rPr lang="ru-RU" smtClean="0"/>
              <a:t>‹#›</a:t>
            </a:fld>
            <a:endParaRPr lang="ru-RU"/>
          </a:p>
        </p:txBody>
      </p:sp>
    </p:spTree>
    <p:extLst>
      <p:ext uri="{BB962C8B-B14F-4D97-AF65-F5344CB8AC3E}">
        <p14:creationId xmlns:p14="http://schemas.microsoft.com/office/powerpoint/2010/main" val="32782035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FDB2D3D-E664-445F-B66D-DD0DFE0FC9D6}" type="datetimeFigureOut">
              <a:rPr lang="ru-RU" smtClean="0"/>
              <a:t>13.02.2021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6D02B9-72A9-447F-8D85-688D0335A78C}" type="slidenum">
              <a:rPr lang="ru-RU" smtClean="0"/>
              <a:t>‹#›</a:t>
            </a:fld>
            <a:endParaRPr lang="ru-RU"/>
          </a:p>
        </p:txBody>
      </p:sp>
    </p:spTree>
    <p:extLst>
      <p:ext uri="{BB962C8B-B14F-4D97-AF65-F5344CB8AC3E}">
        <p14:creationId xmlns:p14="http://schemas.microsoft.com/office/powerpoint/2010/main" val="33109133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FDB2D3D-E664-445F-B66D-DD0DFE0FC9D6}" type="datetimeFigureOut">
              <a:rPr lang="ru-RU" smtClean="0"/>
              <a:t>13.02.2021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6D02B9-72A9-447F-8D85-688D0335A78C}" type="slidenum">
              <a:rPr lang="ru-RU" smtClean="0"/>
              <a:t>‹#›</a:t>
            </a:fld>
            <a:endParaRPr lang="ru-RU"/>
          </a:p>
        </p:txBody>
      </p:sp>
    </p:spTree>
    <p:extLst>
      <p:ext uri="{BB962C8B-B14F-4D97-AF65-F5344CB8AC3E}">
        <p14:creationId xmlns:p14="http://schemas.microsoft.com/office/powerpoint/2010/main" val="858638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FDB2D3D-E664-445F-B66D-DD0DFE0FC9D6}" type="datetimeFigureOut">
              <a:rPr lang="ru-RU" smtClean="0"/>
              <a:t>13.02.2021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6D02B9-72A9-447F-8D85-688D0335A78C}" type="slidenum">
              <a:rPr lang="ru-RU" smtClean="0"/>
              <a:t>‹#›</a:t>
            </a:fld>
            <a:endParaRPr lang="ru-RU"/>
          </a:p>
        </p:txBody>
      </p:sp>
    </p:spTree>
    <p:extLst>
      <p:ext uri="{BB962C8B-B14F-4D97-AF65-F5344CB8AC3E}">
        <p14:creationId xmlns:p14="http://schemas.microsoft.com/office/powerpoint/2010/main" val="4185619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FDB2D3D-E664-445F-B66D-DD0DFE0FC9D6}" type="datetimeFigureOut">
              <a:rPr lang="ru-RU" smtClean="0"/>
              <a:t>13.02.2021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6D02B9-72A9-447F-8D85-688D0335A78C}" type="slidenum">
              <a:rPr lang="ru-RU" smtClean="0"/>
              <a:t>‹#›</a:t>
            </a:fld>
            <a:endParaRPr lang="ru-RU"/>
          </a:p>
        </p:txBody>
      </p:sp>
    </p:spTree>
    <p:extLst>
      <p:ext uri="{BB962C8B-B14F-4D97-AF65-F5344CB8AC3E}">
        <p14:creationId xmlns:p14="http://schemas.microsoft.com/office/powerpoint/2010/main" val="2588799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FDB2D3D-E664-445F-B66D-DD0DFE0FC9D6}" type="datetimeFigureOut">
              <a:rPr lang="ru-RU" smtClean="0"/>
              <a:t>13.02.2021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66D02B9-72A9-447F-8D85-688D0335A78C}" type="slidenum">
              <a:rPr lang="ru-RU" smtClean="0"/>
              <a:t>‹#›</a:t>
            </a:fld>
            <a:endParaRPr lang="ru-RU"/>
          </a:p>
        </p:txBody>
      </p:sp>
    </p:spTree>
    <p:extLst>
      <p:ext uri="{BB962C8B-B14F-4D97-AF65-F5344CB8AC3E}">
        <p14:creationId xmlns:p14="http://schemas.microsoft.com/office/powerpoint/2010/main" val="1235256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FDB2D3D-E664-445F-B66D-DD0DFE0FC9D6}" type="datetimeFigureOut">
              <a:rPr lang="ru-RU" smtClean="0"/>
              <a:t>13.02.2021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66D02B9-72A9-447F-8D85-688D0335A78C}" type="slidenum">
              <a:rPr lang="ru-RU" smtClean="0"/>
              <a:t>‹#›</a:t>
            </a:fld>
            <a:endParaRPr lang="ru-RU"/>
          </a:p>
        </p:txBody>
      </p:sp>
    </p:spTree>
    <p:extLst>
      <p:ext uri="{BB962C8B-B14F-4D97-AF65-F5344CB8AC3E}">
        <p14:creationId xmlns:p14="http://schemas.microsoft.com/office/powerpoint/2010/main" val="630003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FDB2D3D-E664-445F-B66D-DD0DFE0FC9D6}" type="datetimeFigureOut">
              <a:rPr lang="ru-RU" smtClean="0"/>
              <a:t>13.02.2021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66D02B9-72A9-447F-8D85-688D0335A78C}" type="slidenum">
              <a:rPr lang="ru-RU" smtClean="0"/>
              <a:t>‹#›</a:t>
            </a:fld>
            <a:endParaRPr lang="ru-RU"/>
          </a:p>
        </p:txBody>
      </p:sp>
    </p:spTree>
    <p:extLst>
      <p:ext uri="{BB962C8B-B14F-4D97-AF65-F5344CB8AC3E}">
        <p14:creationId xmlns:p14="http://schemas.microsoft.com/office/powerpoint/2010/main" val="4234055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DB2D3D-E664-445F-B66D-DD0DFE0FC9D6}" type="datetimeFigureOut">
              <a:rPr lang="ru-RU" smtClean="0"/>
              <a:t>13.02.2021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66D02B9-72A9-447F-8D85-688D0335A78C}" type="slidenum">
              <a:rPr lang="ru-RU" smtClean="0"/>
              <a:t>‹#›</a:t>
            </a:fld>
            <a:endParaRPr lang="ru-RU"/>
          </a:p>
        </p:txBody>
      </p:sp>
    </p:spTree>
    <p:extLst>
      <p:ext uri="{BB962C8B-B14F-4D97-AF65-F5344CB8AC3E}">
        <p14:creationId xmlns:p14="http://schemas.microsoft.com/office/powerpoint/2010/main" val="1477858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0FDB2D3D-E664-445F-B66D-DD0DFE0FC9D6}" type="datetimeFigureOut">
              <a:rPr lang="ru-RU" smtClean="0"/>
              <a:t>13.02.2021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66D02B9-72A9-447F-8D85-688D0335A78C}" type="slidenum">
              <a:rPr lang="ru-RU" smtClean="0"/>
              <a:t>‹#›</a:t>
            </a:fld>
            <a:endParaRPr lang="ru-RU"/>
          </a:p>
        </p:txBody>
      </p:sp>
    </p:spTree>
    <p:extLst>
      <p:ext uri="{BB962C8B-B14F-4D97-AF65-F5344CB8AC3E}">
        <p14:creationId xmlns:p14="http://schemas.microsoft.com/office/powerpoint/2010/main" val="1893239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FDB2D3D-E664-445F-B66D-DD0DFE0FC9D6}" type="datetimeFigureOut">
              <a:rPr lang="ru-RU" smtClean="0"/>
              <a:t>13.02.2021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66D02B9-72A9-447F-8D85-688D0335A78C}" type="slidenum">
              <a:rPr lang="ru-RU" smtClean="0"/>
              <a:t>‹#›</a:t>
            </a:fld>
            <a:endParaRPr lang="ru-RU"/>
          </a:p>
        </p:txBody>
      </p:sp>
    </p:spTree>
    <p:extLst>
      <p:ext uri="{BB962C8B-B14F-4D97-AF65-F5344CB8AC3E}">
        <p14:creationId xmlns:p14="http://schemas.microsoft.com/office/powerpoint/2010/main" val="2214198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FDB2D3D-E664-445F-B66D-DD0DFE0FC9D6}" type="datetimeFigureOut">
              <a:rPr lang="ru-RU" smtClean="0"/>
              <a:t>13.02.2021</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66D02B9-72A9-447F-8D85-688D0335A78C}" type="slidenum">
              <a:rPr lang="ru-RU" smtClean="0"/>
              <a:t>‹#›</a:t>
            </a:fld>
            <a:endParaRPr lang="ru-RU"/>
          </a:p>
        </p:txBody>
      </p:sp>
    </p:spTree>
    <p:extLst>
      <p:ext uri="{BB962C8B-B14F-4D97-AF65-F5344CB8AC3E}">
        <p14:creationId xmlns:p14="http://schemas.microsoft.com/office/powerpoint/2010/main" val="116919070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smtClean="0"/>
              <a:t>Геометрические фигуры</a:t>
            </a:r>
            <a:endParaRPr lang="ru-RU" dirty="0"/>
          </a:p>
        </p:txBody>
      </p:sp>
      <p:sp>
        <p:nvSpPr>
          <p:cNvPr id="3" name="Подзаголовок 2"/>
          <p:cNvSpPr>
            <a:spLocks noGrp="1"/>
          </p:cNvSpPr>
          <p:nvPr>
            <p:ph type="subTitle" idx="1"/>
          </p:nvPr>
        </p:nvSpPr>
        <p:spPr/>
        <p:txBody>
          <a:bodyPr>
            <a:normAutofit fontScale="92500" lnSpcReduction="10000"/>
          </a:bodyPr>
          <a:lstStyle/>
          <a:p>
            <a:r>
              <a:rPr lang="ru-RU" dirty="0" smtClean="0"/>
              <a:t>«Обобщение знаний о геометрических фигурах» </a:t>
            </a:r>
            <a:r>
              <a:rPr lang="ru-RU" dirty="0" smtClean="0"/>
              <a:t>в средней </a:t>
            </a:r>
            <a:r>
              <a:rPr lang="ru-RU" dirty="0" err="1" smtClean="0"/>
              <a:t>группе.</a:t>
            </a:r>
            <a:r>
              <a:rPr lang="ru-RU" dirty="0" err="1" smtClean="0"/>
              <a:t>Занятие</a:t>
            </a:r>
            <a:r>
              <a:rPr lang="ru-RU" dirty="0" smtClean="0"/>
              <a:t> </a:t>
            </a:r>
            <a:r>
              <a:rPr lang="ru-RU" dirty="0" smtClean="0"/>
              <a:t>способствует воспитанию у детей интереса к геометрии, развитию пространственных представлений, образного и логического мышления, творческого воображения.</a:t>
            </a:r>
            <a:endParaRPr lang="ru-RU" dirty="0"/>
          </a:p>
        </p:txBody>
      </p:sp>
    </p:spTree>
    <p:extLst>
      <p:ext uri="{BB962C8B-B14F-4D97-AF65-F5344CB8AC3E}">
        <p14:creationId xmlns:p14="http://schemas.microsoft.com/office/powerpoint/2010/main" val="142784164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0" y="1997839"/>
            <a:ext cx="6096000" cy="2862322"/>
          </a:xfrm>
          <a:prstGeom prst="rect">
            <a:avLst/>
          </a:prstGeom>
        </p:spPr>
        <p:txBody>
          <a:bodyPr>
            <a:spAutoFit/>
          </a:bodyPr>
          <a:lstStyle/>
          <a:p>
            <a:r>
              <a:rPr lang="ru-RU" b="1" i="0" dirty="0" smtClean="0">
                <a:solidFill>
                  <a:srgbClr val="000000"/>
                </a:solidFill>
                <a:effectLst/>
                <a:latin typeface="Helvetica Neue"/>
              </a:rPr>
              <a:t>Игра «Сложи картинку».</a:t>
            </a:r>
            <a:r>
              <a:rPr lang="ru-RU" dirty="0" smtClean="0"/>
              <a:t/>
            </a:r>
            <a:br>
              <a:rPr lang="ru-RU" dirty="0" smtClean="0"/>
            </a:br>
            <a:r>
              <a:rPr lang="ru-RU" b="0" i="0" dirty="0" smtClean="0">
                <a:solidFill>
                  <a:srgbClr val="000000"/>
                </a:solidFill>
                <a:effectLst/>
                <a:latin typeface="Helvetica Neue"/>
              </a:rPr>
              <a:t>- Маша и медведь предлагают сложить картинки из геометрических фигур по готовым карточкам. Для этого мы разделимся на две группы. Каждая группа будет складывать свою картинку. Но сначала внимательно рассмотрим карточки.  Назовите геометрические фигуры, из которых сложены картинки. Сколько всего фигур? Какого цвета фигуры? Сначала нужно сложить картинку, глядя на карточку, а затем по памяти. </a:t>
            </a:r>
            <a:endParaRPr lang="ru-RU" dirty="0"/>
          </a:p>
        </p:txBody>
      </p:sp>
    </p:spTree>
    <p:extLst>
      <p:ext uri="{BB962C8B-B14F-4D97-AF65-F5344CB8AC3E}">
        <p14:creationId xmlns:p14="http://schemas.microsoft.com/office/powerpoint/2010/main" val="993662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ped-kopilka.ru/upload/blogs/12881_72fbadcbb52e73c3c330b040861c7e0e.jp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2400" y="372533"/>
            <a:ext cx="9683533" cy="61637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4951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1443841"/>
            <a:ext cx="4470400" cy="3970318"/>
          </a:xfrm>
          <a:prstGeom prst="rect">
            <a:avLst/>
          </a:prstGeom>
        </p:spPr>
        <p:txBody>
          <a:bodyPr wrap="square">
            <a:spAutoFit/>
          </a:bodyPr>
          <a:lstStyle/>
          <a:p>
            <a:r>
              <a:rPr lang="ru-RU" b="1" i="0" dirty="0" smtClean="0">
                <a:solidFill>
                  <a:srgbClr val="000000"/>
                </a:solidFill>
                <a:effectLst/>
                <a:latin typeface="Helvetica Neue"/>
              </a:rPr>
              <a:t>Загадки от Маши и Медведя.</a:t>
            </a:r>
            <a:r>
              <a:rPr lang="ru-RU" b="1" dirty="0" smtClean="0"/>
              <a:t/>
            </a:r>
            <a:br>
              <a:rPr lang="ru-RU" b="1" dirty="0" smtClean="0"/>
            </a:br>
            <a:r>
              <a:rPr lang="ru-RU" b="0" i="0" dirty="0" smtClean="0">
                <a:solidFill>
                  <a:srgbClr val="000000"/>
                </a:solidFill>
                <a:effectLst/>
                <a:latin typeface="Helvetica Neue"/>
              </a:rPr>
              <a:t>На фигуру посмотри</a:t>
            </a:r>
            <a:r>
              <a:rPr lang="ru-RU" dirty="0" smtClean="0"/>
              <a:t/>
            </a:r>
            <a:br>
              <a:rPr lang="ru-RU" dirty="0" smtClean="0"/>
            </a:br>
            <a:r>
              <a:rPr lang="ru-RU" b="0" i="0" dirty="0" smtClean="0">
                <a:solidFill>
                  <a:srgbClr val="000000"/>
                </a:solidFill>
                <a:effectLst/>
                <a:latin typeface="Helvetica Neue"/>
              </a:rPr>
              <a:t>И в альбоме начерти </a:t>
            </a:r>
            <a:r>
              <a:rPr lang="ru-RU" dirty="0" smtClean="0"/>
              <a:t/>
            </a:r>
            <a:br>
              <a:rPr lang="ru-RU" dirty="0" smtClean="0"/>
            </a:br>
            <a:r>
              <a:rPr lang="ru-RU" b="0" i="0" dirty="0" smtClean="0">
                <a:solidFill>
                  <a:srgbClr val="000000"/>
                </a:solidFill>
                <a:effectLst/>
                <a:latin typeface="Helvetica Neue"/>
              </a:rPr>
              <a:t>Три угла. Три стороны</a:t>
            </a:r>
            <a:r>
              <a:rPr lang="ru-RU" dirty="0" smtClean="0"/>
              <a:t/>
            </a:r>
            <a:br>
              <a:rPr lang="ru-RU" dirty="0" smtClean="0"/>
            </a:br>
            <a:r>
              <a:rPr lang="ru-RU" b="0" i="0" dirty="0" smtClean="0">
                <a:solidFill>
                  <a:srgbClr val="000000"/>
                </a:solidFill>
                <a:effectLst/>
                <a:latin typeface="Helvetica Neue"/>
              </a:rPr>
              <a:t>Меж собой соедини.</a:t>
            </a:r>
            <a:r>
              <a:rPr lang="ru-RU" dirty="0" smtClean="0"/>
              <a:t/>
            </a:r>
            <a:br>
              <a:rPr lang="ru-RU" dirty="0" smtClean="0"/>
            </a:br>
            <a:r>
              <a:rPr lang="ru-RU" b="0" i="0" dirty="0" smtClean="0">
                <a:solidFill>
                  <a:srgbClr val="000000"/>
                </a:solidFill>
                <a:effectLst/>
                <a:latin typeface="Helvetica Neue"/>
              </a:rPr>
              <a:t>Получился не угольник,</a:t>
            </a:r>
            <a:r>
              <a:rPr lang="ru-RU" dirty="0" smtClean="0"/>
              <a:t/>
            </a:r>
            <a:br>
              <a:rPr lang="ru-RU" dirty="0" smtClean="0"/>
            </a:br>
            <a:r>
              <a:rPr lang="ru-RU" b="0" i="0" dirty="0" smtClean="0">
                <a:solidFill>
                  <a:srgbClr val="000000"/>
                </a:solidFill>
                <a:effectLst/>
                <a:latin typeface="Helvetica Neue"/>
              </a:rPr>
              <a:t>А красивый… (</a:t>
            </a:r>
            <a:r>
              <a:rPr lang="ru-RU" b="1" i="0" u="sng" dirty="0" smtClean="0">
                <a:solidFill>
                  <a:srgbClr val="000000"/>
                </a:solidFill>
                <a:effectLst/>
                <a:latin typeface="Helvetica Neue"/>
              </a:rPr>
              <a:t>треугольник).</a:t>
            </a:r>
            <a:r>
              <a:rPr lang="ru-RU" dirty="0" smtClean="0"/>
              <a:t/>
            </a:r>
            <a:br>
              <a:rPr lang="ru-RU" dirty="0" smtClean="0"/>
            </a:br>
            <a:r>
              <a:rPr lang="ru-RU" dirty="0" smtClean="0"/>
              <a:t/>
            </a:r>
            <a:br>
              <a:rPr lang="ru-RU" dirty="0" smtClean="0"/>
            </a:br>
            <a:r>
              <a:rPr lang="ru-RU" b="0" i="0" dirty="0" smtClean="0">
                <a:solidFill>
                  <a:srgbClr val="000000"/>
                </a:solidFill>
                <a:effectLst/>
                <a:latin typeface="Helvetica Neue"/>
              </a:rPr>
              <a:t>Я фигура – хоть куда,</a:t>
            </a:r>
            <a:r>
              <a:rPr lang="ru-RU" dirty="0" smtClean="0"/>
              <a:t/>
            </a:r>
            <a:br>
              <a:rPr lang="ru-RU" dirty="0" smtClean="0"/>
            </a:br>
            <a:r>
              <a:rPr lang="ru-RU" b="0" i="0" dirty="0" smtClean="0">
                <a:solidFill>
                  <a:srgbClr val="000000"/>
                </a:solidFill>
                <a:effectLst/>
                <a:latin typeface="Helvetica Neue"/>
              </a:rPr>
              <a:t>Очень ровная всегда,</a:t>
            </a:r>
            <a:r>
              <a:rPr lang="ru-RU" dirty="0" smtClean="0"/>
              <a:t/>
            </a:r>
            <a:br>
              <a:rPr lang="ru-RU" dirty="0" smtClean="0"/>
            </a:br>
            <a:r>
              <a:rPr lang="ru-RU" b="0" i="0" dirty="0" smtClean="0">
                <a:solidFill>
                  <a:srgbClr val="000000"/>
                </a:solidFill>
                <a:effectLst/>
                <a:latin typeface="Helvetica Neue"/>
              </a:rPr>
              <a:t>Все углы во мне равны</a:t>
            </a:r>
            <a:r>
              <a:rPr lang="ru-RU" dirty="0" smtClean="0"/>
              <a:t/>
            </a:r>
            <a:br>
              <a:rPr lang="ru-RU" dirty="0" smtClean="0"/>
            </a:br>
            <a:r>
              <a:rPr lang="ru-RU" b="0" i="0" dirty="0" smtClean="0">
                <a:solidFill>
                  <a:srgbClr val="000000"/>
                </a:solidFill>
                <a:effectLst/>
                <a:latin typeface="Helvetica Neue"/>
              </a:rPr>
              <a:t>И четыре стороны.</a:t>
            </a:r>
            <a:r>
              <a:rPr lang="ru-RU" dirty="0" smtClean="0"/>
              <a:t/>
            </a:r>
            <a:br>
              <a:rPr lang="ru-RU" dirty="0" smtClean="0"/>
            </a:br>
            <a:r>
              <a:rPr lang="ru-RU" b="0" i="0" dirty="0" smtClean="0">
                <a:solidFill>
                  <a:srgbClr val="000000"/>
                </a:solidFill>
                <a:effectLst/>
                <a:latin typeface="Helvetica Neue"/>
              </a:rPr>
              <a:t>Кубик – мой любимый брат,</a:t>
            </a:r>
            <a:r>
              <a:rPr lang="ru-RU" dirty="0" smtClean="0"/>
              <a:t/>
            </a:r>
            <a:br>
              <a:rPr lang="ru-RU" dirty="0" smtClean="0"/>
            </a:br>
            <a:r>
              <a:rPr lang="ru-RU" b="0" i="0" dirty="0" smtClean="0">
                <a:solidFill>
                  <a:srgbClr val="000000"/>
                </a:solidFill>
                <a:effectLst/>
                <a:latin typeface="Helvetica Neue"/>
              </a:rPr>
              <a:t>Потому что я…. (</a:t>
            </a:r>
            <a:r>
              <a:rPr lang="ru-RU" b="1" i="0" dirty="0" smtClean="0">
                <a:solidFill>
                  <a:srgbClr val="000000"/>
                </a:solidFill>
                <a:effectLst/>
                <a:latin typeface="Helvetica Neue"/>
              </a:rPr>
              <a:t>квадрат).</a:t>
            </a:r>
            <a:endParaRPr lang="ru-RU" b="1" dirty="0"/>
          </a:p>
        </p:txBody>
      </p:sp>
      <p:sp>
        <p:nvSpPr>
          <p:cNvPr id="3" name="Прямоугольник 2"/>
          <p:cNvSpPr/>
          <p:nvPr/>
        </p:nvSpPr>
        <p:spPr>
          <a:xfrm>
            <a:off x="4775200" y="1859340"/>
            <a:ext cx="6671732" cy="3139321"/>
          </a:xfrm>
          <a:prstGeom prst="rect">
            <a:avLst/>
          </a:prstGeom>
        </p:spPr>
        <p:txBody>
          <a:bodyPr wrap="square">
            <a:spAutoFit/>
          </a:bodyPr>
          <a:lstStyle/>
          <a:p>
            <a:r>
              <a:rPr lang="ru-RU" b="0" i="0" dirty="0" smtClean="0">
                <a:solidFill>
                  <a:srgbClr val="000000"/>
                </a:solidFill>
                <a:effectLst/>
                <a:latin typeface="Helvetica Neue"/>
              </a:rPr>
              <a:t>Он похожий на яйцо</a:t>
            </a:r>
            <a:r>
              <a:rPr lang="ru-RU" dirty="0" smtClean="0"/>
              <a:t/>
            </a:r>
            <a:br>
              <a:rPr lang="ru-RU" dirty="0" smtClean="0"/>
            </a:br>
            <a:r>
              <a:rPr lang="ru-RU" b="0" i="0" dirty="0" smtClean="0">
                <a:solidFill>
                  <a:srgbClr val="000000"/>
                </a:solidFill>
                <a:effectLst/>
                <a:latin typeface="Helvetica Neue"/>
              </a:rPr>
              <a:t>Или на твое лицо.</a:t>
            </a:r>
            <a:r>
              <a:rPr lang="ru-RU" dirty="0" smtClean="0"/>
              <a:t/>
            </a:r>
            <a:br>
              <a:rPr lang="ru-RU" dirty="0" smtClean="0"/>
            </a:br>
            <a:r>
              <a:rPr lang="ru-RU" b="0" i="0" dirty="0" smtClean="0">
                <a:solidFill>
                  <a:srgbClr val="000000"/>
                </a:solidFill>
                <a:effectLst/>
                <a:latin typeface="Helvetica Neue"/>
              </a:rPr>
              <a:t>Вот такая есть окружность - </a:t>
            </a:r>
            <a:r>
              <a:rPr lang="ru-RU" dirty="0" smtClean="0"/>
              <a:t/>
            </a:r>
            <a:br>
              <a:rPr lang="ru-RU" dirty="0" smtClean="0"/>
            </a:br>
            <a:r>
              <a:rPr lang="ru-RU" b="0" i="0" dirty="0" smtClean="0">
                <a:solidFill>
                  <a:srgbClr val="000000"/>
                </a:solidFill>
                <a:effectLst/>
                <a:latin typeface="Helvetica Neue"/>
              </a:rPr>
              <a:t>Очень странная наружность:</a:t>
            </a:r>
            <a:r>
              <a:rPr lang="ru-RU" dirty="0" smtClean="0"/>
              <a:t/>
            </a:r>
            <a:br>
              <a:rPr lang="ru-RU" dirty="0" smtClean="0"/>
            </a:br>
            <a:r>
              <a:rPr lang="ru-RU" b="0" i="0" dirty="0" smtClean="0">
                <a:solidFill>
                  <a:srgbClr val="000000"/>
                </a:solidFill>
                <a:effectLst/>
                <a:latin typeface="Helvetica Neue"/>
              </a:rPr>
              <a:t>Круг приплюснутым стал.</a:t>
            </a:r>
            <a:r>
              <a:rPr lang="ru-RU" dirty="0" smtClean="0"/>
              <a:t/>
            </a:r>
            <a:br>
              <a:rPr lang="ru-RU" dirty="0" smtClean="0"/>
            </a:br>
            <a:r>
              <a:rPr lang="ru-RU" b="0" i="0" dirty="0" smtClean="0">
                <a:solidFill>
                  <a:srgbClr val="000000"/>
                </a:solidFill>
                <a:effectLst/>
                <a:latin typeface="Helvetica Neue"/>
              </a:rPr>
              <a:t>Получился вдруг…. </a:t>
            </a:r>
            <a:r>
              <a:rPr lang="ru-RU" b="1" i="0" dirty="0" smtClean="0">
                <a:solidFill>
                  <a:srgbClr val="000000"/>
                </a:solidFill>
                <a:effectLst/>
                <a:latin typeface="Helvetica Neue"/>
              </a:rPr>
              <a:t>(овал).</a:t>
            </a:r>
            <a:r>
              <a:rPr lang="ru-RU" b="1" dirty="0" smtClean="0"/>
              <a:t/>
            </a:r>
            <a:br>
              <a:rPr lang="ru-RU" b="1" dirty="0" smtClean="0"/>
            </a:br>
            <a:r>
              <a:rPr lang="ru-RU" dirty="0" smtClean="0"/>
              <a:t/>
            </a:r>
            <a:br>
              <a:rPr lang="ru-RU" dirty="0" smtClean="0"/>
            </a:br>
            <a:r>
              <a:rPr lang="ru-RU" b="0" i="0" dirty="0" smtClean="0">
                <a:solidFill>
                  <a:srgbClr val="000000"/>
                </a:solidFill>
                <a:effectLst/>
                <a:latin typeface="Helvetica Neue"/>
              </a:rPr>
              <a:t>Как тарелка, как венок,</a:t>
            </a:r>
            <a:r>
              <a:rPr lang="ru-RU" dirty="0" smtClean="0"/>
              <a:t/>
            </a:r>
            <a:br>
              <a:rPr lang="ru-RU" dirty="0" smtClean="0"/>
            </a:br>
            <a:r>
              <a:rPr lang="ru-RU" b="0" i="0" dirty="0" smtClean="0">
                <a:solidFill>
                  <a:srgbClr val="000000"/>
                </a:solidFill>
                <a:effectLst/>
                <a:latin typeface="Helvetica Neue"/>
              </a:rPr>
              <a:t>Как веселый колобок,</a:t>
            </a:r>
            <a:r>
              <a:rPr lang="ru-RU" dirty="0" smtClean="0"/>
              <a:t/>
            </a:r>
            <a:br>
              <a:rPr lang="ru-RU" dirty="0" smtClean="0"/>
            </a:br>
            <a:r>
              <a:rPr lang="ru-RU" b="0" i="0" dirty="0" smtClean="0">
                <a:solidFill>
                  <a:srgbClr val="000000"/>
                </a:solidFill>
                <a:effectLst/>
                <a:latin typeface="Helvetica Neue"/>
              </a:rPr>
              <a:t>Как колеса, как колечки,</a:t>
            </a:r>
            <a:r>
              <a:rPr lang="ru-RU" dirty="0" smtClean="0"/>
              <a:t/>
            </a:r>
            <a:br>
              <a:rPr lang="ru-RU" dirty="0" smtClean="0"/>
            </a:br>
            <a:r>
              <a:rPr lang="ru-RU" b="0" i="0" dirty="0" smtClean="0">
                <a:solidFill>
                  <a:srgbClr val="000000"/>
                </a:solidFill>
                <a:effectLst/>
                <a:latin typeface="Helvetica Neue"/>
              </a:rPr>
              <a:t>Как пирог из теплой печки! </a:t>
            </a:r>
            <a:r>
              <a:rPr lang="ru-RU" b="1" i="0" dirty="0" smtClean="0">
                <a:solidFill>
                  <a:srgbClr val="000000"/>
                </a:solidFill>
                <a:effectLst/>
                <a:latin typeface="Helvetica Neue"/>
              </a:rPr>
              <a:t>(круг)</a:t>
            </a:r>
            <a:endParaRPr lang="ru-RU" b="1" dirty="0"/>
          </a:p>
        </p:txBody>
      </p:sp>
    </p:spTree>
    <p:extLst>
      <p:ext uri="{BB962C8B-B14F-4D97-AF65-F5344CB8AC3E}">
        <p14:creationId xmlns:p14="http://schemas.microsoft.com/office/powerpoint/2010/main" val="618695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57867" y="1859340"/>
            <a:ext cx="10397066" cy="2031325"/>
          </a:xfrm>
          <a:prstGeom prst="rect">
            <a:avLst/>
          </a:prstGeom>
        </p:spPr>
        <p:txBody>
          <a:bodyPr wrap="square">
            <a:spAutoFit/>
          </a:bodyPr>
          <a:lstStyle/>
          <a:p>
            <a:r>
              <a:rPr lang="ru-RU" b="1" i="0" dirty="0" smtClean="0">
                <a:solidFill>
                  <a:srgbClr val="000000"/>
                </a:solidFill>
                <a:effectLst/>
                <a:latin typeface="Helvetica Neue"/>
              </a:rPr>
              <a:t>Итог занятия:</a:t>
            </a:r>
            <a:r>
              <a:rPr lang="ru-RU" b="1" dirty="0" smtClean="0"/>
              <a:t/>
            </a:r>
            <a:br>
              <a:rPr lang="ru-RU" b="1" dirty="0" smtClean="0"/>
            </a:br>
            <a:r>
              <a:rPr lang="ru-RU" b="0" i="0" dirty="0" smtClean="0">
                <a:solidFill>
                  <a:srgbClr val="000000"/>
                </a:solidFill>
                <a:effectLst/>
                <a:latin typeface="Helvetica Neue"/>
              </a:rPr>
              <a:t>- Наше занятие подошло к концу. Давайте с вами вспомним, чем мы сегодня занимались? Что для вас было трудно? Что больше всего понравилось? Что не понравилось?</a:t>
            </a:r>
            <a:r>
              <a:rPr lang="ru-RU" dirty="0" smtClean="0"/>
              <a:t/>
            </a:r>
            <a:br>
              <a:rPr lang="ru-RU" dirty="0" smtClean="0"/>
            </a:br>
            <a:r>
              <a:rPr lang="ru-RU" b="0" i="0" dirty="0" smtClean="0">
                <a:solidFill>
                  <a:srgbClr val="000000"/>
                </a:solidFill>
                <a:effectLst/>
                <a:latin typeface="Helvetica Neue"/>
              </a:rPr>
              <a:t>- Оцените себя. Если вам понравилось занятие и вы довольны своей работой, поднимите зеленый кружок. Если не понравилось и вы чем-то  не довольны, поднимите желтый квадрат</a:t>
            </a:r>
            <a:r>
              <a:rPr lang="ru-RU" dirty="0" smtClean="0"/>
              <a:t/>
            </a:r>
            <a:br>
              <a:rPr lang="ru-RU" dirty="0" smtClean="0"/>
            </a:br>
            <a:r>
              <a:rPr lang="ru-RU" b="0" i="0" dirty="0" smtClean="0">
                <a:solidFill>
                  <a:srgbClr val="000000"/>
                </a:solidFill>
                <a:effectLst/>
                <a:latin typeface="Helvetica Neue"/>
              </a:rPr>
              <a:t>- Маша и Медведь благодарны вам за помощь. Они приготовили для вас сладкий приз (конфеты, фрукты).</a:t>
            </a:r>
            <a:endParaRPr lang="ru-RU" dirty="0"/>
          </a:p>
        </p:txBody>
      </p:sp>
    </p:spTree>
    <p:extLst>
      <p:ext uri="{BB962C8B-B14F-4D97-AF65-F5344CB8AC3E}">
        <p14:creationId xmlns:p14="http://schemas.microsoft.com/office/powerpoint/2010/main" val="3746864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372533" y="2438399"/>
            <a:ext cx="3691467" cy="3420533"/>
          </a:xfrm>
          <a:prstGeom prst="rect">
            <a:avLst/>
          </a:prstGeom>
        </p:spPr>
      </p:pic>
      <p:sp>
        <p:nvSpPr>
          <p:cNvPr id="3" name="Прямоугольник 2"/>
          <p:cNvSpPr/>
          <p:nvPr/>
        </p:nvSpPr>
        <p:spPr>
          <a:xfrm>
            <a:off x="3047999" y="1253067"/>
            <a:ext cx="8161867" cy="646331"/>
          </a:xfrm>
          <a:prstGeom prst="rect">
            <a:avLst/>
          </a:prstGeom>
        </p:spPr>
        <p:txBody>
          <a:bodyPr wrap="square">
            <a:spAutoFit/>
          </a:bodyPr>
          <a:lstStyle/>
          <a:p>
            <a:r>
              <a:rPr lang="ru-RU" b="0" i="0" dirty="0" smtClean="0">
                <a:solidFill>
                  <a:srgbClr val="000000"/>
                </a:solidFill>
                <a:effectLst/>
                <a:latin typeface="Helvetica Neue"/>
              </a:rPr>
              <a:t> -Ребята, к нам сегодня на занятие пришли сказочные герои Маша и </a:t>
            </a:r>
            <a:r>
              <a:rPr lang="ru-RU" b="0" i="1" dirty="0" smtClean="0">
                <a:solidFill>
                  <a:srgbClr val="000000"/>
                </a:solidFill>
                <a:effectLst/>
                <a:latin typeface="Helvetica Neue"/>
              </a:rPr>
              <a:t>Медведь</a:t>
            </a:r>
            <a:r>
              <a:rPr lang="ru-RU" b="0" i="0" dirty="0" smtClean="0">
                <a:solidFill>
                  <a:srgbClr val="000000"/>
                </a:solidFill>
                <a:effectLst/>
                <a:latin typeface="Helvetica Neue"/>
              </a:rPr>
              <a:t>.  </a:t>
            </a:r>
            <a:endParaRPr lang="ru-RU" dirty="0"/>
          </a:p>
        </p:txBody>
      </p:sp>
      <p:sp>
        <p:nvSpPr>
          <p:cNvPr id="4" name="Прямоугольник 3"/>
          <p:cNvSpPr/>
          <p:nvPr/>
        </p:nvSpPr>
        <p:spPr>
          <a:xfrm>
            <a:off x="3048000" y="2828836"/>
            <a:ext cx="6096000" cy="1200329"/>
          </a:xfrm>
          <a:prstGeom prst="rect">
            <a:avLst/>
          </a:prstGeom>
        </p:spPr>
        <p:txBody>
          <a:bodyPr>
            <a:spAutoFit/>
          </a:bodyPr>
          <a:lstStyle/>
          <a:p>
            <a:r>
              <a:rPr lang="ru-RU" b="0" i="0" dirty="0" smtClean="0">
                <a:solidFill>
                  <a:srgbClr val="000000"/>
                </a:solidFill>
                <a:effectLst/>
                <a:latin typeface="Helvetica Neue"/>
              </a:rPr>
              <a:t>Они пришли не с пустыми руками, а приготовили для нас задания и вопросы, на которые мы должны с вами найти правильные ответы. Если мы будем правильно отвечать, то заработаем призы от наших героев.</a:t>
            </a:r>
            <a:endParaRPr lang="ru-RU" dirty="0"/>
          </a:p>
        </p:txBody>
      </p:sp>
    </p:spTree>
    <p:extLst>
      <p:ext uri="{BB962C8B-B14F-4D97-AF65-F5344CB8AC3E}">
        <p14:creationId xmlns:p14="http://schemas.microsoft.com/office/powerpoint/2010/main" val="3723458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16000" y="455136"/>
            <a:ext cx="6096000" cy="1477328"/>
          </a:xfrm>
          <a:prstGeom prst="rect">
            <a:avLst/>
          </a:prstGeom>
        </p:spPr>
        <p:txBody>
          <a:bodyPr>
            <a:spAutoFit/>
          </a:bodyPr>
          <a:lstStyle/>
          <a:p>
            <a:r>
              <a:rPr lang="ru-RU" b="0" i="0" dirty="0" smtClean="0">
                <a:solidFill>
                  <a:srgbClr val="000000"/>
                </a:solidFill>
                <a:effectLst/>
                <a:latin typeface="Helvetica Neue"/>
              </a:rPr>
              <a:t>Загадка: </a:t>
            </a:r>
            <a:r>
              <a:rPr lang="ru-RU" dirty="0" smtClean="0"/>
              <a:t/>
            </a:r>
            <a:br>
              <a:rPr lang="ru-RU" dirty="0" smtClean="0"/>
            </a:br>
            <a:r>
              <a:rPr lang="ru-RU" b="0" i="0" dirty="0" smtClean="0">
                <a:solidFill>
                  <a:srgbClr val="000000"/>
                </a:solidFill>
                <a:effectLst/>
                <a:latin typeface="Helvetica Neue"/>
              </a:rPr>
              <a:t>Брат мой маленький, Сережа,</a:t>
            </a:r>
            <a:r>
              <a:rPr lang="ru-RU" dirty="0" smtClean="0"/>
              <a:t/>
            </a:r>
            <a:br>
              <a:rPr lang="ru-RU" dirty="0" smtClean="0"/>
            </a:br>
            <a:r>
              <a:rPr lang="ru-RU" b="0" i="0" dirty="0" smtClean="0">
                <a:solidFill>
                  <a:srgbClr val="000000"/>
                </a:solidFill>
                <a:effectLst/>
                <a:latin typeface="Helvetica Neue"/>
              </a:rPr>
              <a:t>Математик и чертежник -</a:t>
            </a:r>
            <a:r>
              <a:rPr lang="ru-RU" dirty="0" smtClean="0"/>
              <a:t/>
            </a:r>
            <a:br>
              <a:rPr lang="ru-RU" dirty="0" smtClean="0"/>
            </a:br>
            <a:r>
              <a:rPr lang="ru-RU" b="0" i="0" dirty="0" smtClean="0">
                <a:solidFill>
                  <a:srgbClr val="000000"/>
                </a:solidFill>
                <a:effectLst/>
                <a:latin typeface="Helvetica Neue"/>
              </a:rPr>
              <a:t>На столе у бабы Шуры</a:t>
            </a:r>
            <a:r>
              <a:rPr lang="ru-RU" dirty="0" smtClean="0"/>
              <a:t/>
            </a:r>
            <a:br>
              <a:rPr lang="ru-RU" dirty="0" smtClean="0"/>
            </a:br>
            <a:r>
              <a:rPr lang="ru-RU" b="0" i="0" dirty="0" smtClean="0">
                <a:solidFill>
                  <a:srgbClr val="000000"/>
                </a:solidFill>
                <a:effectLst/>
                <a:latin typeface="Helvetica Neue"/>
              </a:rPr>
              <a:t>Чертит всякие... (фигуры)</a:t>
            </a:r>
            <a:endParaRPr lang="ru-RU" dirty="0"/>
          </a:p>
        </p:txBody>
      </p:sp>
      <p:pic>
        <p:nvPicPr>
          <p:cNvPr id="1026" name="Picture 2" descr="http://ped-kopilka.ru/upload/blogs/12881_6acd860b82ce158c5de7086b61bcab6e.jp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44532" y="455136"/>
            <a:ext cx="2167467" cy="158480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ped-kopilka.ru/upload/blogs/12881_980ae5e7be5e0bfbb2384d32a3f8fa3e.jp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11999" y="455136"/>
            <a:ext cx="5080000" cy="367659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ped-kopilka.ru/upload/blogs/12881_cd04e21c5fac72c79036f8c9ff5c8d53.jp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5" y="2336799"/>
            <a:ext cx="5981700" cy="358986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ped-kopilka.ru/upload/blogs/12881_f30f9603aff34a9468b6affe5b3d1113.jpg.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37867" y="4131733"/>
            <a:ext cx="5270498" cy="27262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0065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37084" y="1130968"/>
            <a:ext cx="7206916" cy="2246769"/>
          </a:xfrm>
          <a:prstGeom prst="rect">
            <a:avLst/>
          </a:prstGeom>
        </p:spPr>
        <p:txBody>
          <a:bodyPr wrap="square">
            <a:spAutoFit/>
          </a:bodyPr>
          <a:lstStyle/>
          <a:p>
            <a:r>
              <a:rPr lang="ru-RU" b="0" i="0" dirty="0" smtClean="0">
                <a:solidFill>
                  <a:srgbClr val="000000"/>
                </a:solidFill>
                <a:effectLst/>
                <a:latin typeface="Helvetica Neue"/>
              </a:rPr>
              <a:t>- </a:t>
            </a:r>
            <a:r>
              <a:rPr lang="ru-RU" sz="2800" b="0" i="0" dirty="0" smtClean="0">
                <a:solidFill>
                  <a:srgbClr val="000000"/>
                </a:solidFill>
                <a:effectLst/>
                <a:latin typeface="Helvetica Neue"/>
              </a:rPr>
              <a:t>Наше занятие посвящено геометрическим фигурам. Давайте с вами вспомним, какие геометрические фигуры мы знаем (</a:t>
            </a:r>
            <a:r>
              <a:rPr lang="ru-RU" sz="2800" dirty="0" smtClean="0">
                <a:solidFill>
                  <a:srgbClr val="000000"/>
                </a:solidFill>
                <a:latin typeface="Helvetica Neue"/>
              </a:rPr>
              <a:t>воспитатель</a:t>
            </a:r>
            <a:r>
              <a:rPr lang="ru-RU" sz="2800" b="0" i="0" dirty="0" smtClean="0">
                <a:solidFill>
                  <a:srgbClr val="000000"/>
                </a:solidFill>
                <a:effectLst/>
                <a:latin typeface="Helvetica Neue"/>
              </a:rPr>
              <a:t> показывает рисунки фигур и читает стихотворение).</a:t>
            </a:r>
            <a:endParaRPr lang="ru-RU" sz="2800" dirty="0"/>
          </a:p>
        </p:txBody>
      </p:sp>
    </p:spTree>
    <p:extLst>
      <p:ext uri="{BB962C8B-B14F-4D97-AF65-F5344CB8AC3E}">
        <p14:creationId xmlns:p14="http://schemas.microsoft.com/office/powerpoint/2010/main" val="3199681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09600" y="1625600"/>
            <a:ext cx="6231467" cy="1477328"/>
          </a:xfrm>
          <a:prstGeom prst="rect">
            <a:avLst/>
          </a:prstGeom>
        </p:spPr>
        <p:txBody>
          <a:bodyPr wrap="square">
            <a:spAutoFit/>
          </a:bodyPr>
          <a:lstStyle/>
          <a:p>
            <a:r>
              <a:rPr lang="ru-RU" b="0" i="0" dirty="0" smtClean="0">
                <a:solidFill>
                  <a:srgbClr val="000000"/>
                </a:solidFill>
                <a:effectLst/>
                <a:latin typeface="Helvetica Neue"/>
              </a:rPr>
              <a:t>Он давно знакомый мой,</a:t>
            </a:r>
            <a:r>
              <a:rPr lang="ru-RU" dirty="0" smtClean="0"/>
              <a:t/>
            </a:r>
            <a:br>
              <a:rPr lang="ru-RU" dirty="0" smtClean="0"/>
            </a:br>
            <a:r>
              <a:rPr lang="ru-RU" b="0" i="0" dirty="0" smtClean="0">
                <a:solidFill>
                  <a:srgbClr val="000000"/>
                </a:solidFill>
                <a:effectLst/>
                <a:latin typeface="Helvetica Neue"/>
              </a:rPr>
              <a:t>Каждый угол в нем прямой,</a:t>
            </a:r>
            <a:r>
              <a:rPr lang="ru-RU" dirty="0" smtClean="0"/>
              <a:t/>
            </a:r>
            <a:br>
              <a:rPr lang="ru-RU" dirty="0" smtClean="0"/>
            </a:br>
            <a:r>
              <a:rPr lang="ru-RU" b="0" i="0" dirty="0" smtClean="0">
                <a:solidFill>
                  <a:srgbClr val="000000"/>
                </a:solidFill>
                <a:effectLst/>
                <a:latin typeface="Helvetica Neue"/>
              </a:rPr>
              <a:t>Все четыре стороны одинаковой длины,</a:t>
            </a:r>
            <a:r>
              <a:rPr lang="ru-RU" dirty="0" smtClean="0"/>
              <a:t/>
            </a:r>
            <a:br>
              <a:rPr lang="ru-RU" dirty="0" smtClean="0"/>
            </a:br>
            <a:r>
              <a:rPr lang="ru-RU" b="0" i="0" dirty="0" smtClean="0">
                <a:solidFill>
                  <a:srgbClr val="000000"/>
                </a:solidFill>
                <a:effectLst/>
                <a:latin typeface="Helvetica Neue"/>
              </a:rPr>
              <a:t>Вам представиться я рад, а зовут меня меня… (квадрат!)</a:t>
            </a:r>
            <a:endParaRPr lang="ru-RU" dirty="0"/>
          </a:p>
        </p:txBody>
      </p:sp>
      <p:pic>
        <p:nvPicPr>
          <p:cNvPr id="2050" name="Picture 2" descr="http://ped-kopilka.ru/upload/blogs/12881_6acd860b82ce158c5de7086b61bcab6e.jp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7333" y="1625600"/>
            <a:ext cx="6105804" cy="40412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1402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551837"/>
            <a:ext cx="4842933" cy="1754326"/>
          </a:xfrm>
          <a:prstGeom prst="rect">
            <a:avLst/>
          </a:prstGeom>
        </p:spPr>
        <p:txBody>
          <a:bodyPr wrap="square">
            <a:spAutoFit/>
          </a:bodyPr>
          <a:lstStyle/>
          <a:p>
            <a:r>
              <a:rPr lang="ru-RU" b="0" i="0" dirty="0" smtClean="0">
                <a:solidFill>
                  <a:srgbClr val="000000"/>
                </a:solidFill>
                <a:effectLst/>
                <a:latin typeface="Helvetica Neue"/>
              </a:rPr>
              <a:t>Растянули мы квадрат</a:t>
            </a:r>
            <a:r>
              <a:rPr lang="ru-RU" dirty="0" smtClean="0"/>
              <a:t/>
            </a:r>
            <a:br>
              <a:rPr lang="ru-RU" dirty="0" smtClean="0"/>
            </a:br>
            <a:r>
              <a:rPr lang="ru-RU" b="0" i="0" dirty="0" smtClean="0">
                <a:solidFill>
                  <a:srgbClr val="000000"/>
                </a:solidFill>
                <a:effectLst/>
                <a:latin typeface="Helvetica Neue"/>
              </a:rPr>
              <a:t>И представили на взгляд,</a:t>
            </a:r>
            <a:r>
              <a:rPr lang="ru-RU" dirty="0" smtClean="0"/>
              <a:t/>
            </a:r>
            <a:br>
              <a:rPr lang="ru-RU" dirty="0" smtClean="0"/>
            </a:br>
            <a:r>
              <a:rPr lang="ru-RU" b="0" i="0" dirty="0" smtClean="0">
                <a:solidFill>
                  <a:srgbClr val="000000"/>
                </a:solidFill>
                <a:effectLst/>
                <a:latin typeface="Helvetica Neue"/>
              </a:rPr>
              <a:t>На кого он стал похожим</a:t>
            </a:r>
            <a:r>
              <a:rPr lang="ru-RU" dirty="0" smtClean="0"/>
              <a:t/>
            </a:r>
            <a:br>
              <a:rPr lang="ru-RU" dirty="0" smtClean="0"/>
            </a:br>
            <a:r>
              <a:rPr lang="ru-RU" b="0" i="0" dirty="0" smtClean="0">
                <a:solidFill>
                  <a:srgbClr val="000000"/>
                </a:solidFill>
                <a:effectLst/>
                <a:latin typeface="Helvetica Neue"/>
              </a:rPr>
              <a:t>Или с чем-то очень схожим?</a:t>
            </a:r>
            <a:r>
              <a:rPr lang="ru-RU" dirty="0" smtClean="0"/>
              <a:t/>
            </a:r>
            <a:br>
              <a:rPr lang="ru-RU" dirty="0" smtClean="0"/>
            </a:br>
            <a:r>
              <a:rPr lang="ru-RU" b="0" i="0" dirty="0" smtClean="0">
                <a:solidFill>
                  <a:srgbClr val="000000"/>
                </a:solidFill>
                <a:effectLst/>
                <a:latin typeface="Helvetica Neue"/>
              </a:rPr>
              <a:t>Не кирпич, не треугольник -</a:t>
            </a:r>
            <a:r>
              <a:rPr lang="ru-RU" dirty="0" smtClean="0"/>
              <a:t/>
            </a:r>
            <a:br>
              <a:rPr lang="ru-RU" dirty="0" smtClean="0"/>
            </a:br>
            <a:r>
              <a:rPr lang="ru-RU" b="0" i="0" dirty="0" smtClean="0">
                <a:solidFill>
                  <a:srgbClr val="000000"/>
                </a:solidFill>
                <a:effectLst/>
                <a:latin typeface="Helvetica Neue"/>
              </a:rPr>
              <a:t>Стал квадрат… (прямоугольник).</a:t>
            </a:r>
            <a:endParaRPr lang="ru-RU" dirty="0"/>
          </a:p>
        </p:txBody>
      </p:sp>
      <p:pic>
        <p:nvPicPr>
          <p:cNvPr id="3074" name="Picture 2" descr="http://ped-kopilka.ru/upload/blogs/12881_980ae5e7be5e0bfbb2384d32a3f8fa3e.jp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9201" y="1229077"/>
            <a:ext cx="7924800" cy="52026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8153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828836"/>
            <a:ext cx="4775200" cy="1200329"/>
          </a:xfrm>
          <a:prstGeom prst="rect">
            <a:avLst/>
          </a:prstGeom>
        </p:spPr>
        <p:txBody>
          <a:bodyPr wrap="square">
            <a:spAutoFit/>
          </a:bodyPr>
          <a:lstStyle/>
          <a:p>
            <a:r>
              <a:rPr lang="ru-RU" b="0" i="0" dirty="0" smtClean="0">
                <a:solidFill>
                  <a:srgbClr val="000000"/>
                </a:solidFill>
                <a:effectLst/>
                <a:latin typeface="Helvetica Neue"/>
              </a:rPr>
              <a:t>Три вершины тут видны,</a:t>
            </a:r>
            <a:r>
              <a:rPr lang="ru-RU" dirty="0" smtClean="0"/>
              <a:t/>
            </a:r>
            <a:br>
              <a:rPr lang="ru-RU" dirty="0" smtClean="0"/>
            </a:br>
            <a:r>
              <a:rPr lang="ru-RU" b="0" i="0" dirty="0" smtClean="0">
                <a:solidFill>
                  <a:srgbClr val="000000"/>
                </a:solidFill>
                <a:effectLst/>
                <a:latin typeface="Helvetica Neue"/>
              </a:rPr>
              <a:t>Три угла, три стороны, -</a:t>
            </a:r>
            <a:r>
              <a:rPr lang="ru-RU" dirty="0" smtClean="0"/>
              <a:t/>
            </a:r>
            <a:br>
              <a:rPr lang="ru-RU" dirty="0" smtClean="0"/>
            </a:br>
            <a:r>
              <a:rPr lang="ru-RU" b="0" i="0" dirty="0" smtClean="0">
                <a:solidFill>
                  <a:srgbClr val="000000"/>
                </a:solidFill>
                <a:effectLst/>
                <a:latin typeface="Helvetica Neue"/>
              </a:rPr>
              <a:t>Ну, пожалуй, и довольно! -</a:t>
            </a:r>
            <a:r>
              <a:rPr lang="ru-RU" dirty="0" smtClean="0"/>
              <a:t/>
            </a:r>
            <a:br>
              <a:rPr lang="ru-RU" dirty="0" smtClean="0"/>
            </a:br>
            <a:r>
              <a:rPr lang="ru-RU" b="0" i="0" dirty="0" smtClean="0">
                <a:solidFill>
                  <a:srgbClr val="000000"/>
                </a:solidFill>
                <a:effectLst/>
                <a:latin typeface="Helvetica Neue"/>
              </a:rPr>
              <a:t>Что ты видишь? - ...(треугольник) </a:t>
            </a:r>
            <a:endParaRPr lang="ru-RU" dirty="0"/>
          </a:p>
        </p:txBody>
      </p:sp>
      <p:pic>
        <p:nvPicPr>
          <p:cNvPr id="4098" name="Picture 2" descr="http://ped-kopilka.ru/upload/blogs/12881_cd04e21c5fac72c79036f8c9ff5c8d53.jp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2449" y="1151467"/>
            <a:ext cx="6433683" cy="5614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9309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551837"/>
            <a:ext cx="5486400" cy="1754326"/>
          </a:xfrm>
          <a:prstGeom prst="rect">
            <a:avLst/>
          </a:prstGeom>
        </p:spPr>
        <p:txBody>
          <a:bodyPr wrap="square">
            <a:spAutoFit/>
          </a:bodyPr>
          <a:lstStyle/>
          <a:p>
            <a:r>
              <a:rPr lang="ru-RU" b="0" i="0" dirty="0" smtClean="0">
                <a:solidFill>
                  <a:srgbClr val="000000"/>
                </a:solidFill>
                <a:effectLst/>
                <a:latin typeface="Helvetica Neue"/>
              </a:rPr>
              <a:t>Прикатилось колесо,</a:t>
            </a:r>
            <a:r>
              <a:rPr lang="ru-RU" dirty="0" smtClean="0"/>
              <a:t/>
            </a:r>
            <a:br>
              <a:rPr lang="ru-RU" dirty="0" smtClean="0"/>
            </a:br>
            <a:r>
              <a:rPr lang="ru-RU" b="0" i="0" dirty="0" smtClean="0">
                <a:solidFill>
                  <a:srgbClr val="000000"/>
                </a:solidFill>
                <a:effectLst/>
                <a:latin typeface="Helvetica Neue"/>
              </a:rPr>
              <a:t>Ведь похожее оно,</a:t>
            </a:r>
            <a:r>
              <a:rPr lang="ru-RU" dirty="0" smtClean="0"/>
              <a:t/>
            </a:r>
            <a:br>
              <a:rPr lang="ru-RU" dirty="0" smtClean="0"/>
            </a:br>
            <a:r>
              <a:rPr lang="ru-RU" b="0" i="0" dirty="0" smtClean="0">
                <a:solidFill>
                  <a:srgbClr val="000000"/>
                </a:solidFill>
                <a:effectLst/>
                <a:latin typeface="Helvetica Neue"/>
              </a:rPr>
              <a:t>Как наглядная натура</a:t>
            </a:r>
            <a:r>
              <a:rPr lang="ru-RU" dirty="0" smtClean="0"/>
              <a:t/>
            </a:r>
            <a:br>
              <a:rPr lang="ru-RU" dirty="0" smtClean="0"/>
            </a:br>
            <a:r>
              <a:rPr lang="ru-RU" b="0" i="0" dirty="0" smtClean="0">
                <a:solidFill>
                  <a:srgbClr val="000000"/>
                </a:solidFill>
                <a:effectLst/>
                <a:latin typeface="Helvetica Neue"/>
              </a:rPr>
              <a:t>Лишь на круглую фигуру.</a:t>
            </a:r>
            <a:r>
              <a:rPr lang="ru-RU" dirty="0" smtClean="0"/>
              <a:t/>
            </a:r>
            <a:br>
              <a:rPr lang="ru-RU" dirty="0" smtClean="0"/>
            </a:br>
            <a:r>
              <a:rPr lang="ru-RU" b="0" i="0" dirty="0" smtClean="0">
                <a:solidFill>
                  <a:srgbClr val="000000"/>
                </a:solidFill>
                <a:effectLst/>
                <a:latin typeface="Helvetica Neue"/>
              </a:rPr>
              <a:t>Догадался, милый друг?</a:t>
            </a:r>
            <a:r>
              <a:rPr lang="ru-RU" dirty="0" smtClean="0"/>
              <a:t/>
            </a:r>
            <a:br>
              <a:rPr lang="ru-RU" dirty="0" smtClean="0"/>
            </a:br>
            <a:r>
              <a:rPr lang="ru-RU" b="0" i="0" dirty="0" smtClean="0">
                <a:solidFill>
                  <a:srgbClr val="000000"/>
                </a:solidFill>
                <a:effectLst/>
                <a:latin typeface="Helvetica Neue"/>
              </a:rPr>
              <a:t>Ну, конечно, это … (круг).</a:t>
            </a:r>
            <a:endParaRPr lang="ru-RU" dirty="0"/>
          </a:p>
        </p:txBody>
      </p:sp>
      <p:pic>
        <p:nvPicPr>
          <p:cNvPr id="5122" name="Picture 2" descr="http://ped-kopilka.ru/upload/blogs/12881_f30f9603aff34a9468b6affe5b3d1113.jp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8533" y="612185"/>
            <a:ext cx="7518400" cy="5653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1303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8668" y="2274838"/>
            <a:ext cx="5317066" cy="2308324"/>
          </a:xfrm>
          <a:prstGeom prst="rect">
            <a:avLst/>
          </a:prstGeom>
        </p:spPr>
        <p:txBody>
          <a:bodyPr wrap="square">
            <a:spAutoFit/>
          </a:bodyPr>
          <a:lstStyle/>
          <a:p>
            <a:r>
              <a:rPr lang="ru-RU" b="0" i="0" dirty="0" smtClean="0">
                <a:solidFill>
                  <a:srgbClr val="000000"/>
                </a:solidFill>
                <a:effectLst/>
                <a:latin typeface="Helvetica Neue"/>
              </a:rPr>
              <a:t>Долька арбузная – это полукруг,</a:t>
            </a:r>
            <a:r>
              <a:rPr lang="ru-RU" dirty="0" smtClean="0"/>
              <a:t/>
            </a:r>
            <a:br>
              <a:rPr lang="ru-RU" dirty="0" smtClean="0"/>
            </a:br>
            <a:r>
              <a:rPr lang="ru-RU" b="0" i="0" dirty="0" smtClean="0">
                <a:solidFill>
                  <a:srgbClr val="000000"/>
                </a:solidFill>
                <a:effectLst/>
                <a:latin typeface="Helvetica Neue"/>
              </a:rPr>
              <a:t>Половина круга, часть его, кусочек.</a:t>
            </a:r>
            <a:r>
              <a:rPr lang="ru-RU" dirty="0" smtClean="0"/>
              <a:t/>
            </a:r>
            <a:br>
              <a:rPr lang="ru-RU" dirty="0" smtClean="0"/>
            </a:br>
            <a:r>
              <a:rPr lang="ru-RU" b="0" i="0" dirty="0" smtClean="0">
                <a:solidFill>
                  <a:srgbClr val="000000"/>
                </a:solidFill>
                <a:effectLst/>
                <a:latin typeface="Helvetica Neue"/>
              </a:rPr>
              <a:t>Знание о формах очень важно, друг.</a:t>
            </a:r>
            <a:r>
              <a:rPr lang="ru-RU" dirty="0" smtClean="0"/>
              <a:t/>
            </a:r>
            <a:br>
              <a:rPr lang="ru-RU" dirty="0" smtClean="0"/>
            </a:br>
            <a:r>
              <a:rPr lang="ru-RU" b="0" i="0" dirty="0" smtClean="0">
                <a:solidFill>
                  <a:srgbClr val="000000"/>
                </a:solidFill>
                <a:effectLst/>
                <a:latin typeface="Helvetica Neue"/>
              </a:rPr>
              <a:t>Не зря оно находится среди этих строчек!</a:t>
            </a:r>
            <a:r>
              <a:rPr lang="ru-RU" dirty="0" smtClean="0"/>
              <a:t/>
            </a:r>
            <a:br>
              <a:rPr lang="ru-RU" dirty="0" smtClean="0"/>
            </a:br>
            <a:r>
              <a:rPr lang="ru-RU" b="0" i="0" dirty="0" smtClean="0">
                <a:solidFill>
                  <a:srgbClr val="000000"/>
                </a:solidFill>
                <a:effectLst/>
                <a:latin typeface="Helvetica Neue"/>
              </a:rPr>
              <a:t>Если взял бы я окружность,</a:t>
            </a:r>
            <a:r>
              <a:rPr lang="ru-RU" dirty="0" smtClean="0"/>
              <a:t/>
            </a:r>
            <a:br>
              <a:rPr lang="ru-RU" dirty="0" smtClean="0"/>
            </a:br>
            <a:r>
              <a:rPr lang="ru-RU" b="0" i="0" dirty="0" smtClean="0">
                <a:solidFill>
                  <a:srgbClr val="000000"/>
                </a:solidFill>
                <a:effectLst/>
                <a:latin typeface="Helvetica Neue"/>
              </a:rPr>
              <a:t>С двух сторон немного сжал, </a:t>
            </a:r>
            <a:r>
              <a:rPr lang="ru-RU" dirty="0" smtClean="0"/>
              <a:t/>
            </a:r>
            <a:br>
              <a:rPr lang="ru-RU" dirty="0" smtClean="0"/>
            </a:br>
            <a:r>
              <a:rPr lang="ru-RU" b="0" i="0" dirty="0" smtClean="0">
                <a:solidFill>
                  <a:srgbClr val="000000"/>
                </a:solidFill>
                <a:effectLst/>
                <a:latin typeface="Helvetica Neue"/>
              </a:rPr>
              <a:t>Отвечайте дети дружно -</a:t>
            </a:r>
            <a:r>
              <a:rPr lang="ru-RU" dirty="0" smtClean="0"/>
              <a:t/>
            </a:r>
            <a:br>
              <a:rPr lang="ru-RU" dirty="0" smtClean="0"/>
            </a:br>
            <a:r>
              <a:rPr lang="ru-RU" b="0" i="0" dirty="0" smtClean="0">
                <a:solidFill>
                  <a:srgbClr val="000000"/>
                </a:solidFill>
                <a:effectLst/>
                <a:latin typeface="Helvetica Neue"/>
              </a:rPr>
              <a:t>Получился бы ...(овал)</a:t>
            </a:r>
            <a:endParaRPr lang="ru-RU" dirty="0"/>
          </a:p>
        </p:txBody>
      </p:sp>
      <p:pic>
        <p:nvPicPr>
          <p:cNvPr id="6146" name="Picture 2" descr="http://ped-kopilka.ru/upload/blogs/12881_1cbf52638a0fdbc4801efe2965cbe12e.jp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5733" y="589320"/>
            <a:ext cx="5384800" cy="39938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1013156"/>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75</TotalTime>
  <Words>138</Words>
  <Application>Microsoft Office PowerPoint</Application>
  <PresentationFormat>Произвольный</PresentationFormat>
  <Paragraphs>15</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Аспект</vt:lpstr>
      <vt:lpstr>Геометрические фигуры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Войтенко</dc:creator>
  <cp:lastModifiedBy>1</cp:lastModifiedBy>
  <cp:revision>18</cp:revision>
  <dcterms:created xsi:type="dcterms:W3CDTF">2018-12-01T21:40:10Z</dcterms:created>
  <dcterms:modified xsi:type="dcterms:W3CDTF">2021-02-13T10:11:52Z</dcterms:modified>
</cp:coreProperties>
</file>