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8" r:id="rId4"/>
    <p:sldId id="257" r:id="rId5"/>
    <p:sldId id="258" r:id="rId6"/>
    <p:sldId id="259" r:id="rId7"/>
    <p:sldId id="260" r:id="rId8"/>
    <p:sldId id="265" r:id="rId9"/>
    <p:sldId id="262" r:id="rId10"/>
    <p:sldId id="266" r:id="rId11"/>
    <p:sldId id="296" r:id="rId12"/>
    <p:sldId id="289" r:id="rId13"/>
    <p:sldId id="291" r:id="rId14"/>
    <p:sldId id="271" r:id="rId15"/>
    <p:sldId id="293" r:id="rId16"/>
    <p:sldId id="295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E787A-B122-4772-A8B8-8AC309E4F2F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8CB5-95F6-4CB0-B2C2-0E87D283325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7168-0427-48C9-9FA3-0B647EF7BE0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E7C2-A28B-4D71-8FBC-EBEA1F2E622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4498-77CD-4742-95F1-1709E25708E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A723-636B-451D-AD66-12E06E4A260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E743-4716-475B-9667-B54A5450706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37EC-5C65-4632-9639-1FCDD4EAC6A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AC6C-9FEA-4E35-881E-811EF19134B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1625E-0CDA-403B-81BC-E8C467C7816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5B90-9E59-42EA-BB8A-845E1976A73A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B3D4-D6A9-431F-9B8A-1B89CF91A71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1701-FA06-42AB-B502-AA496E64A4BC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6CB5-EF64-4010-8936-BFDC725CDC2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8652-74DF-4415-AF5C-F053E379C570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A5C7-9246-4CB7-95F1-FC363B5F2B4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40FC-5BA2-4C3E-8566-A041398B80BB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2E94-30AF-4707-B8C6-61634166070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71D5-7BBF-4C2C-B889-AF231330C119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C7CA-1DC4-423C-A115-DB9BA3B59BF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331A-D37F-4CE7-AA80-527793B33235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CF59-4CA4-413A-A6A1-9AF47F85629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EE940-6463-4024-984E-9905ECB4A10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7143BA-4873-4F94-9CB9-46909ECA4F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617980"/>
            <a:ext cx="7772400" cy="11207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Arial" panose="020B0604020202020204" pitchFamily="34" charset="0"/>
              </a:rPr>
              <a:t>Развивающие игры Воскобовича</a:t>
            </a:r>
            <a:endParaRPr lang="ru-RU" sz="3200" b="1" smtClean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331" name="Group 19"/>
          <p:cNvGraphicFramePr>
            <a:graphicFrameLocks noGrp="1"/>
          </p:cNvGraphicFramePr>
          <p:nvPr/>
        </p:nvGraphicFramePr>
        <p:xfrm>
          <a:off x="6227763" y="5300663"/>
          <a:ext cx="1728787" cy="517525"/>
        </p:xfrm>
        <a:graphic>
          <a:graphicData uri="http://schemas.openxmlformats.org/drawingml/2006/table">
            <a:tbl>
              <a:tblPr/>
              <a:tblGrid>
                <a:gridCol w="172878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42" name="Group 30"/>
          <p:cNvGraphicFramePr>
            <a:graphicFrameLocks noGrp="1"/>
          </p:cNvGraphicFramePr>
          <p:nvPr/>
        </p:nvGraphicFramePr>
        <p:xfrm>
          <a:off x="1258888" y="1268413"/>
          <a:ext cx="6553200" cy="817562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Муниципальное бюджетное дошкольное образовательное учреждение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«Детский сад  №1» 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«НАСЫП»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27" name="Picture 32" descr="геоконт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41925" y="2488565"/>
            <a:ext cx="257048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52" name="Group 40"/>
          <p:cNvGraphicFramePr>
            <a:graphicFrameLocks noGrp="1"/>
          </p:cNvGraphicFramePr>
          <p:nvPr/>
        </p:nvGraphicFramePr>
        <p:xfrm>
          <a:off x="1403350" y="5213350"/>
          <a:ext cx="6993255" cy="605790"/>
        </p:xfrm>
        <a:graphic>
          <a:graphicData uri="http://schemas.openxmlformats.org/drawingml/2006/table">
            <a:tbl>
              <a:tblPr/>
              <a:tblGrid>
                <a:gridCol w="6993255"/>
              </a:tblGrid>
              <a:tr h="60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                                                              Подготовил : Воспитатель 1к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                                                                                       Индрисова Р.Р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43" name="Picture 3" descr="C:\Users\Владелец\Desktop\8001d419c77c3d0ac33a39fd60c307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040" y="2346325"/>
            <a:ext cx="3148965" cy="357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2139950"/>
          </a:xfrm>
        </p:spPr>
        <p:txBody>
          <a:bodyPr/>
          <a:p>
            <a:r>
              <a:rPr lang="ru-RU" altLang="en-US" b="1">
                <a:solidFill>
                  <a:srgbClr val="FF0000"/>
                </a:solidFill>
              </a:rPr>
              <a:t>Образовательная среда</a:t>
            </a:r>
            <a:endParaRPr lang="ru-RU" altLang="en-US" b="1">
              <a:solidFill>
                <a:srgbClr val="FF0000"/>
              </a:solidFill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50340" y="1600200"/>
            <a:ext cx="624268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57222" y="928670"/>
            <a:ext cx="9858412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Возможности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игрового тренажера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Игровизор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имеет границ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Владелец\Desktop\семинар наш\85dd5ec22f93c7830d099e7f33ed317d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85315" y="2811780"/>
            <a:ext cx="5539105" cy="311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Отметим явные плюсы </a:t>
            </a:r>
            <a:r>
              <a:rPr lang="ru-RU" sz="3200" b="1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Игровизора</a:t>
            </a:r>
            <a:r>
              <a:rPr lang="ru-RU" sz="32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:</a:t>
            </a:r>
            <a:br>
              <a:rPr lang="ru-RU" sz="1400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endParaRPr lang="ru-RU" sz="14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64353"/>
            <a:ext cx="91440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Многофункциональность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(один лист тренажера решает несколько образовательных задач)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Экономичность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(листы с заданиями используются многократно)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Вариативность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(неограниченное количество приложений с заданиями)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Возможность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самоконтроля самим ребенком.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ВАЖНО:</a:t>
            </a:r>
            <a:r>
              <a:rPr lang="ru-RU" sz="2000" dirty="0" smtClean="0">
                <a:solidFill>
                  <a:srgbClr val="002060"/>
                </a:solidFill>
              </a:rPr>
              <a:t> пособие создает ребенку ситуацию успеха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(всегда можно исправить ошибку!)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pPr algn="l"/>
            <a:br>
              <a:rPr lang="ru-RU" sz="1600" b="1" smtClean="0">
                <a:latin typeface="Times New Roman" panose="02020603050405020304" pitchFamily="18" charset="0"/>
              </a:rPr>
            </a:br>
            <a:r>
              <a:rPr lang="ru-RU" sz="1600" b="1" smtClean="0">
                <a:latin typeface="Times New Roman" panose="02020603050405020304" pitchFamily="18" charset="0"/>
              </a:rPr>
              <a:t>       </a:t>
            </a:r>
            <a:r>
              <a:rPr lang="ru-RU" sz="2000" b="1" smtClean="0">
                <a:latin typeface="Times New Roman" panose="02020603050405020304" pitchFamily="18" charset="0"/>
              </a:rPr>
              <a:t>Во время занятий с детьми по играм Воскобовича педагогам </a:t>
            </a:r>
            <a:br>
              <a:rPr lang="ru-RU" sz="2000" b="1" smtClean="0">
                <a:latin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</a:rPr>
              <a:t>      надо обратить внимание на следующее</a:t>
            </a:r>
            <a:r>
              <a:rPr lang="ru-RU" sz="2000" smtClean="0">
                <a:latin typeface="Times New Roman" panose="02020603050405020304" pitchFamily="18" charset="0"/>
              </a:rPr>
              <a:t>:</a:t>
            </a:r>
            <a:br>
              <a:rPr lang="ru-RU" sz="1600" smtClean="0">
                <a:latin typeface="Times New Roman" panose="02020603050405020304" pitchFamily="18" charset="0"/>
              </a:rPr>
            </a:br>
            <a:endParaRPr lang="ru-RU" sz="16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684213" y="1600200"/>
            <a:ext cx="7704137" cy="4525963"/>
          </a:xfrm>
        </p:spPr>
        <p:txBody>
          <a:bodyPr/>
          <a:lstStyle/>
          <a:p>
            <a:r>
              <a:rPr lang="ru-RU" sz="1800" b="1" smtClean="0">
                <a:latin typeface="Times New Roman" panose="02020603050405020304" pitchFamily="18" charset="0"/>
              </a:rPr>
              <a:t>Подготовка. </a:t>
            </a:r>
            <a:r>
              <a:rPr lang="ru-RU" sz="1800" smtClean="0">
                <a:latin typeface="Times New Roman" panose="02020603050405020304" pitchFamily="18" charset="0"/>
              </a:rPr>
              <a:t>Перед тем, как предлагать ребёнку игру – ознакомьтесь с методическими рекомендациями и самой игрой.</a:t>
            </a:r>
            <a:endParaRPr lang="ru-RU" sz="1800" smtClean="0">
              <a:latin typeface="Times New Roman" panose="02020603050405020304" pitchFamily="18" charset="0"/>
            </a:endParaRPr>
          </a:p>
          <a:p>
            <a:r>
              <a:rPr lang="ru-RU" sz="1800" smtClean="0">
                <a:latin typeface="Times New Roman" panose="02020603050405020304" pitchFamily="18" charset="0"/>
              </a:rPr>
              <a:t> </a:t>
            </a:r>
            <a:r>
              <a:rPr lang="ru-RU" sz="1800" b="1" smtClean="0">
                <a:latin typeface="Times New Roman" panose="02020603050405020304" pitchFamily="18" charset="0"/>
              </a:rPr>
              <a:t>Речь. </a:t>
            </a:r>
            <a:r>
              <a:rPr lang="ru-RU" sz="1800" smtClean="0">
                <a:latin typeface="Times New Roman" panose="02020603050405020304" pitchFamily="18" charset="0"/>
              </a:rPr>
              <a:t>В основном дети работают руками и мало говорят. Во время занятий расспрашивайте ребёнка, что он делает, почему выбрал именно эту фигуру, а не другую, просите пересказать сказочное задание или придумать свой сюжет.</a:t>
            </a:r>
            <a:endParaRPr lang="ru-RU" sz="1800" smtClean="0">
              <a:latin typeface="Times New Roman" panose="02020603050405020304" pitchFamily="18" charset="0"/>
            </a:endParaRPr>
          </a:p>
          <a:p>
            <a:r>
              <a:rPr lang="ru-RU" sz="1800" smtClean="0">
                <a:latin typeface="Times New Roman" panose="02020603050405020304" pitchFamily="18" charset="0"/>
              </a:rPr>
              <a:t> </a:t>
            </a:r>
            <a:r>
              <a:rPr lang="ru-RU" sz="1800" b="1" smtClean="0">
                <a:latin typeface="Times New Roman" panose="02020603050405020304" pitchFamily="18" charset="0"/>
              </a:rPr>
              <a:t>Статичность</a:t>
            </a:r>
            <a:r>
              <a:rPr lang="ru-RU" sz="1800" smtClean="0">
                <a:latin typeface="Times New Roman" panose="02020603050405020304" pitchFamily="18" charset="0"/>
              </a:rPr>
              <a:t>. Знакомясь с игровыми материалами, ребёнок чаще всего находится в одной и той же сидячей позе. Необходимо учитывать возрастные особенности детей и вовремя отвлекать «заигравшихся».</a:t>
            </a:r>
            <a:endParaRPr lang="ru-RU" sz="1800" smtClean="0">
              <a:latin typeface="Times New Roman" panose="02020603050405020304" pitchFamily="18" charset="0"/>
            </a:endParaRPr>
          </a:p>
          <a:p>
            <a:r>
              <a:rPr lang="ru-RU" sz="1800" smtClean="0">
                <a:latin typeface="Times New Roman" panose="02020603050405020304" pitchFamily="18" charset="0"/>
              </a:rPr>
              <a:t> </a:t>
            </a:r>
            <a:r>
              <a:rPr lang="ru-RU" sz="1800" b="1" smtClean="0">
                <a:latin typeface="Times New Roman" panose="02020603050405020304" pitchFamily="18" charset="0"/>
              </a:rPr>
              <a:t>Усидчивость. </a:t>
            </a:r>
            <a:r>
              <a:rPr lang="ru-RU" sz="1800" smtClean="0">
                <a:latin typeface="Times New Roman" panose="02020603050405020304" pitchFamily="18" charset="0"/>
              </a:rPr>
              <a:t>Для игры с пособиями Воскобовича требуется усидчивость, а это не каждому ребёнку по дуще и по силам.</a:t>
            </a:r>
            <a:endParaRPr lang="ru-RU" sz="1800" b="1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smtClean="0">
              <a:latin typeface="Times New Roman" panose="02020603050405020304" pitchFamily="18" charset="0"/>
            </a:endParaRPr>
          </a:p>
          <a:p>
            <a:endParaRPr lang="ru-RU" sz="2000" b="1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28683" name="Group 11"/>
          <p:cNvGraphicFramePr>
            <a:graphicFrameLocks noGrp="1"/>
          </p:cNvGraphicFramePr>
          <p:nvPr/>
        </p:nvGraphicFramePr>
        <p:xfrm>
          <a:off x="6300788" y="5300663"/>
          <a:ext cx="1584325" cy="51752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ладелец\Desktop\c01f8f6909afdc484b6825bc23665627-800x800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666115" y="857250"/>
            <a:ext cx="5236845" cy="53549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49700" y="1499870"/>
            <a:ext cx="43554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левый верхний угол,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ПаВлин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правый верхний, 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ЛаНь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левый нижний угол,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правый нижний угол.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Варианты использования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Игровизора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1507" name="Picture 3" descr="C:\Users\User\Downloads\daab6563a6eb45054b7459f1b03195e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14282" y="2857496"/>
            <a:ext cx="2736607" cy="3723059"/>
          </a:xfrm>
          <a:prstGeom prst="rect">
            <a:avLst/>
          </a:prstGeom>
          <a:noFill/>
        </p:spPr>
      </p:pic>
      <p:pic>
        <p:nvPicPr>
          <p:cNvPr id="21508" name="Picture 4" descr="C:\Users\User\Downloads\00ec83c67e8d7c65e34bd1839e76a0d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857496"/>
            <a:ext cx="5819466" cy="377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</a:t>
            </a:r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b="1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b="1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УДАЧИ В ИГРАХ – </a:t>
            </a:r>
            <a:endParaRPr lang="ru-RU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УСПЕХОВ В РАЗВИТИИ!!!</a:t>
            </a:r>
            <a:r>
              <a:rPr lang="ru-RU" b="1" smtClean="0">
                <a:latin typeface="Comic Sans MS" panose="030F0702030302020204" pitchFamily="66" charset="0"/>
              </a:rPr>
              <a:t> </a:t>
            </a:r>
            <a:endParaRPr lang="ru-RU" b="1" smtClean="0">
              <a:latin typeface="Comic Sans MS" panose="030F0702030302020204" pitchFamily="66" charset="0"/>
            </a:endParaRPr>
          </a:p>
        </p:txBody>
      </p:sp>
      <p:graphicFrame>
        <p:nvGraphicFramePr>
          <p:cNvPr id="27659" name="Group 11"/>
          <p:cNvGraphicFramePr>
            <a:graphicFrameLocks noGrp="1"/>
          </p:cNvGraphicFramePr>
          <p:nvPr/>
        </p:nvGraphicFramePr>
        <p:xfrm>
          <a:off x="6300788" y="5300663"/>
          <a:ext cx="1655762" cy="517525"/>
        </p:xfrm>
        <a:graphic>
          <a:graphicData uri="http://schemas.openxmlformats.org/drawingml/2006/table">
            <a:tbl>
              <a:tblPr/>
              <a:tblGrid>
                <a:gridCol w="165576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ru-RU" sz="32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Немного истории:</a:t>
            </a:r>
            <a:endParaRPr lang="ru-RU" sz="32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sz="half" idx="1"/>
          </p:nvPr>
        </p:nvSpPr>
        <p:spPr>
          <a:xfrm>
            <a:off x="900113" y="1268413"/>
            <a:ext cx="403225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anose="02020603050405020304" pitchFamily="18" charset="0"/>
              </a:rPr>
              <a:t>Вячеслав Вадимович Воскобович - живет в Санкт-Петербурге. Им разработано более </a:t>
            </a:r>
            <a:r>
              <a:rPr lang="ru-RU" sz="1600" smtClean="0">
                <a:latin typeface="Arial" panose="020B0604020202020204" pitchFamily="34" charset="0"/>
              </a:rPr>
              <a:t>5</a:t>
            </a:r>
            <a:r>
              <a:rPr lang="ru-RU" sz="1600" smtClean="0">
                <a:latin typeface="Times New Roman" panose="02020603050405020304" pitchFamily="18" charset="0"/>
              </a:rPr>
              <a:t>0 развивающих игр и пособий. В прошлом Вячеслав Вадимович инженер–физик.</a:t>
            </a:r>
            <a:endParaRPr lang="ru-RU" sz="160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anose="02020603050405020304" pitchFamily="18" charset="0"/>
              </a:rPr>
              <a:t> Толчком к изобретению игр послужили двое собственных детей и «пустые» магазины игрушек в эпоху Перестройки. Воскобович, пытаясь найти альтернативу обычным постсоветским игрушка, натолкнулся на опыт Никитина и Зайцева, но решил пойти своим путем. Так появились его первые творческие игры: «Геоконт», «Игровой квадрат», «Цветовые часы».</a:t>
            </a:r>
            <a:endParaRPr lang="ru-RU" sz="160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anose="02020603050405020304" pitchFamily="18" charset="0"/>
              </a:rPr>
              <a:t> Чуть позже был создан центр игры Воскобовича» по разработке, производству, внедрению и распространению методик  развивающих и коррекционных игр.</a:t>
            </a:r>
            <a:endParaRPr lang="ru-RU" sz="16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12"/>
          <p:cNvSpPr>
            <a:spLocks noGrp="1"/>
          </p:cNvSpPr>
          <p:nvPr>
            <p:ph type="body" sz="half" idx="2"/>
          </p:nvPr>
        </p:nvSpPr>
        <p:spPr>
          <a:xfrm>
            <a:off x="5148263" y="1600200"/>
            <a:ext cx="2952750" cy="4525963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31755" name="Group 11"/>
          <p:cNvGraphicFramePr>
            <a:graphicFrameLocks noGrp="1"/>
          </p:cNvGraphicFramePr>
          <p:nvPr/>
        </p:nvGraphicFramePr>
        <p:xfrm>
          <a:off x="6300788" y="5300663"/>
          <a:ext cx="1584325" cy="51752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42" name="Picture 13" descr="Без названия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61000" y="1628775"/>
            <a:ext cx="2387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0080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Характеристика развивающих игр Воскобовича:</a:t>
            </a:r>
            <a:endParaRPr lang="ru-RU" sz="32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403350" y="2133600"/>
            <a:ext cx="6480175" cy="316865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ru-RU" sz="2800" b="1" smtClean="0">
                <a:latin typeface="Times New Roman" panose="02020603050405020304" pitchFamily="18" charset="0"/>
              </a:rPr>
              <a:t>1. Многофункциональность</a:t>
            </a:r>
            <a:endParaRPr lang="ru-RU" sz="28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ru-RU" sz="2800" b="1" smtClean="0">
                <a:latin typeface="Times New Roman" panose="02020603050405020304" pitchFamily="18" charset="0"/>
              </a:rPr>
              <a:t>2. Широкий возрастной диапазон </a:t>
            </a:r>
            <a:endParaRPr lang="ru-RU" sz="28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ru-RU" sz="2800" b="1" smtClean="0">
                <a:latin typeface="Times New Roman" panose="02020603050405020304" pitchFamily="18" charset="0"/>
              </a:rPr>
              <a:t>     участников игр</a:t>
            </a:r>
            <a:endParaRPr lang="ru-RU" sz="28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ru-RU" sz="2800" b="1" smtClean="0">
                <a:latin typeface="Times New Roman" panose="02020603050405020304" pitchFamily="18" charset="0"/>
              </a:rPr>
              <a:t>3. Сказочная «огранка»</a:t>
            </a:r>
            <a:endParaRPr lang="ru-RU" sz="28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ru-RU" sz="2800" b="1" smtClean="0">
                <a:latin typeface="Times New Roman" panose="02020603050405020304" pitchFamily="18" charset="0"/>
              </a:rPr>
              <a:t>4. Творческий потенциал</a:t>
            </a:r>
            <a:endParaRPr lang="ru-RU" sz="28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ru-RU" sz="2800" b="1" smtClean="0">
                <a:latin typeface="Times New Roman" panose="02020603050405020304" pitchFamily="18" charset="0"/>
              </a:rPr>
              <a:t>5. Конструктивные элементы</a:t>
            </a:r>
            <a:endParaRPr lang="ru-RU" sz="2800" b="1" smtClean="0">
              <a:latin typeface="Times New Roman" panose="02020603050405020304" pitchFamily="18" charset="0"/>
            </a:endParaRPr>
          </a:p>
          <a:p>
            <a:pPr marL="609600" indent="-609600" eaLnBrk="1" hangingPunct="1"/>
            <a:endParaRPr lang="ru-RU" smtClean="0"/>
          </a:p>
        </p:txBody>
      </p:sp>
      <p:graphicFrame>
        <p:nvGraphicFramePr>
          <p:cNvPr id="14347" name="Group 11"/>
          <p:cNvGraphicFramePr>
            <a:graphicFrameLocks noGrp="1"/>
          </p:cNvGraphicFramePr>
          <p:nvPr/>
        </p:nvGraphicFramePr>
        <p:xfrm>
          <a:off x="6300788" y="5300663"/>
          <a:ext cx="1655762" cy="517525"/>
        </p:xfrm>
        <a:graphic>
          <a:graphicData uri="http://schemas.openxmlformats.org/drawingml/2006/table">
            <a:tbl>
              <a:tblPr/>
              <a:tblGrid>
                <a:gridCol w="165576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108108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Творческий потенциал развивающих игр Воскобовича</a:t>
            </a:r>
            <a:r>
              <a:rPr lang="ru-RU" sz="4000" smtClean="0"/>
              <a:t> </a:t>
            </a:r>
            <a:endParaRPr lang="ru-RU" sz="4000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187450" y="2133600"/>
            <a:ext cx="7200900" cy="42370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sz="2800" smtClean="0">
                <a:latin typeface="Times New Roman" panose="02020603050405020304" pitchFamily="18" charset="0"/>
              </a:rPr>
              <a:t>    </a:t>
            </a:r>
            <a:r>
              <a:rPr lang="ru-RU" sz="2400" smtClean="0">
                <a:latin typeface="Times New Roman" panose="02020603050405020304" pitchFamily="18" charset="0"/>
              </a:rPr>
              <a:t>Развивающие игры дают возможность придумывать и воплощать задуманное в действительность и детям, и взрослым. Сочетание вариативности и творчества делают игры интересными для ребенка в течение длительного периода времени, превращая игровой процесс в «долгоиграющий восторг». </a:t>
            </a:r>
            <a:endParaRPr lang="ru-RU" sz="2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5383" name="Group 23"/>
          <p:cNvGraphicFramePr>
            <a:graphicFrameLocks noGrp="1"/>
          </p:cNvGraphicFramePr>
          <p:nvPr/>
        </p:nvGraphicFramePr>
        <p:xfrm>
          <a:off x="6227763" y="5300663"/>
          <a:ext cx="1728787" cy="517525"/>
        </p:xfrm>
        <a:graphic>
          <a:graphicData uri="http://schemas.openxmlformats.org/drawingml/2006/table">
            <a:tbl>
              <a:tblPr/>
              <a:tblGrid>
                <a:gridCol w="1728787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2239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Основные принципы технологии</a:t>
            </a:r>
            <a:r>
              <a:rPr lang="ru-RU" smtClean="0"/>
              <a:t> </a:t>
            </a:r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971550" y="2060575"/>
            <a:ext cx="7561263" cy="4065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anose="02020603050405020304" pitchFamily="18" charset="0"/>
              </a:rPr>
              <a:t>Игровое обучение детей (в игре выстраивается весь процесс обучения ребенка). </a:t>
            </a:r>
            <a:endParaRPr lang="ru-RU" sz="24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anose="02020603050405020304" pitchFamily="18" charset="0"/>
              </a:rPr>
              <a:t> Построение такой детской игровой деятельности, в результате которой развиваются психические процессы внимания, памяти, воображения, мышления, речи. </a:t>
            </a:r>
            <a:endParaRPr lang="ru-RU" sz="24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anose="02020603050405020304" pitchFamily="18" charset="0"/>
              </a:rPr>
              <a:t> Раннее творческое развитие дошкольников (игра создает условия для проявления творчества, стимулирует развитие творческих способностей ребенка). </a:t>
            </a:r>
            <a:endParaRPr lang="ru-RU" sz="2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6395" name="Group 11"/>
          <p:cNvGraphicFramePr>
            <a:graphicFrameLocks noGrp="1"/>
          </p:cNvGraphicFramePr>
          <p:nvPr/>
        </p:nvGraphicFramePr>
        <p:xfrm>
          <a:off x="6300788" y="5300663"/>
          <a:ext cx="1655762" cy="517525"/>
        </p:xfrm>
        <a:graphic>
          <a:graphicData uri="http://schemas.openxmlformats.org/drawingml/2006/table">
            <a:tbl>
              <a:tblPr/>
              <a:tblGrid>
                <a:gridCol w="16557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7921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Цель: </a:t>
            </a:r>
            <a:r>
              <a:rPr lang="ru-RU" sz="3200" b="1" smtClean="0">
                <a:latin typeface="Comic Sans MS" panose="030F0702030302020204" pitchFamily="66" charset="0"/>
              </a:rPr>
              <a:t>развитие у детей творческих конструктивных навыков.</a:t>
            </a:r>
            <a:r>
              <a:rPr lang="ru-RU" sz="4000" smtClean="0"/>
              <a:t> </a:t>
            </a:r>
            <a:endParaRPr lang="ru-RU" sz="4000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931150" cy="352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400" smtClean="0">
                <a:latin typeface="Times New Roman" panose="02020603050405020304" pitchFamily="18" charset="0"/>
              </a:rPr>
              <a:t>     </a:t>
            </a:r>
            <a:r>
              <a:rPr lang="ru-RU" sz="2400" b="1" smtClean="0">
                <a:latin typeface="Times New Roman" panose="02020603050405020304" pitchFamily="18" charset="0"/>
              </a:rPr>
              <a:t>Задачи:</a:t>
            </a:r>
            <a:r>
              <a:rPr lang="ru-RU" sz="2400" smtClean="0">
                <a:latin typeface="Times New Roman" panose="02020603050405020304" pitchFamily="18" charset="0"/>
              </a:rPr>
              <a:t> </a:t>
            </a:r>
            <a:endParaRPr lang="ru-RU" sz="24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400" smtClean="0">
                <a:latin typeface="Times New Roman" panose="02020603050405020304" pitchFamily="18" charset="0"/>
              </a:rPr>
              <a:t>• Развивать конструктивные навыки в процессе использования развивающих игр Воскобовича. </a:t>
            </a:r>
            <a:endParaRPr lang="ru-RU" sz="24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2400" smtClean="0">
                <a:latin typeface="Times New Roman" panose="02020603050405020304" pitchFamily="18" charset="0"/>
              </a:rPr>
              <a:t>• Способствовать развитию тонкой моторики руки, пространственного мышления, творческого воображения, умения сравнивать, анализировать, сопоставлять. </a:t>
            </a:r>
            <a:endParaRPr lang="ru-RU" sz="24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400" smtClean="0">
                <a:latin typeface="Times New Roman" panose="02020603050405020304" pitchFamily="18" charset="0"/>
              </a:rPr>
              <a:t>• Устанавливать эталоны формы и величины, структуру (стороны, углы, вершины) геометрической фигуры.</a:t>
            </a:r>
            <a:endParaRPr lang="ru-RU" sz="24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400" smtClean="0">
                <a:latin typeface="Times New Roman" panose="02020603050405020304" pitchFamily="18" charset="0"/>
              </a:rPr>
              <a:t>• Совершенствовать внимание, память, речь.</a:t>
            </a:r>
            <a:r>
              <a:rPr lang="ru-RU" sz="2800" smtClean="0"/>
              <a:t> </a:t>
            </a:r>
            <a:endParaRPr lang="ru-RU" sz="2800" smtClean="0"/>
          </a:p>
        </p:txBody>
      </p:sp>
      <p:graphicFrame>
        <p:nvGraphicFramePr>
          <p:cNvPr id="17419" name="Group 11"/>
          <p:cNvGraphicFramePr>
            <a:graphicFrameLocks noGrp="1"/>
          </p:cNvGraphicFramePr>
          <p:nvPr/>
        </p:nvGraphicFramePr>
        <p:xfrm>
          <a:off x="6300788" y="5300663"/>
          <a:ext cx="1584325" cy="51752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921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Развивающие игры Воскобовича</a:t>
            </a:r>
            <a:r>
              <a:rPr lang="ru-RU" smtClean="0"/>
              <a:t> </a:t>
            </a:r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1000" smtClean="0"/>
          </a:p>
        </p:txBody>
      </p:sp>
      <p:graphicFrame>
        <p:nvGraphicFramePr>
          <p:cNvPr id="22539" name="Group 11"/>
          <p:cNvGraphicFramePr>
            <a:graphicFrameLocks noGrp="1"/>
          </p:cNvGraphicFramePr>
          <p:nvPr/>
        </p:nvGraphicFramePr>
        <p:xfrm>
          <a:off x="6300788" y="5300663"/>
          <a:ext cx="1584325" cy="51752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465" name="Picture 12" descr="16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6013" y="1628775"/>
            <a:ext cx="1246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 descr="4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700213"/>
            <a:ext cx="22875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3" descr="6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628775"/>
            <a:ext cx="14144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4" descr="14667029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789363"/>
            <a:ext cx="18002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5" descr="or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628775"/>
            <a:ext cx="9604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6" descr="de5eae7ab4f301c119beb931d83441c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573463"/>
            <a:ext cx="35814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4475b37697dabab74738e153f8c86ad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3644900"/>
            <a:ext cx="1008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Развивающая игра «Ковраграф»</a:t>
            </a:r>
            <a:r>
              <a:rPr lang="ru-RU" sz="4000" smtClean="0"/>
              <a:t> </a:t>
            </a:r>
            <a:endParaRPr lang="ru-RU" sz="400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sz="half" idx="1"/>
          </p:nvPr>
        </p:nvSpPr>
        <p:spPr>
          <a:xfrm>
            <a:off x="971550" y="1600200"/>
            <a:ext cx="3960813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sz="2800" smtClean="0"/>
              <a:t> </a:t>
            </a:r>
            <a:r>
              <a:rPr lang="ru-RU" sz="1800" smtClean="0">
                <a:latin typeface="Times New Roman" panose="02020603050405020304" pitchFamily="18" charset="0"/>
              </a:rPr>
              <a:t>Дает возможность заниматься </a:t>
            </a: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измерительной деятельностью, </a:t>
            </a: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пользоваться условной меркой, </a:t>
            </a: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выстраивать сериационные ряды по </a:t>
            </a: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длине, уменьшать или увеличивать</a:t>
            </a: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 длину; заниматься аппликацией </a:t>
            </a: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нетрадиционно, ориентироваться </a:t>
            </a: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на площадке. Развивает сенсорные, </a:t>
            </a: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познавательные и творческие </a:t>
            </a: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способности. </a:t>
            </a:r>
            <a:endParaRPr lang="ru-RU" sz="1800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5076825" y="1600200"/>
            <a:ext cx="3311525" cy="4525963"/>
          </a:xfrm>
        </p:spPr>
        <p:txBody>
          <a:bodyPr/>
          <a:lstStyle/>
          <a:p>
            <a:endParaRPr lang="ru-RU" sz="2800" smtClean="0"/>
          </a:p>
        </p:txBody>
      </p:sp>
      <p:graphicFrame>
        <p:nvGraphicFramePr>
          <p:cNvPr id="2" name="Group 11"/>
          <p:cNvGraphicFramePr>
            <a:graphicFrameLocks noGrp="1"/>
          </p:cNvGraphicFramePr>
          <p:nvPr/>
        </p:nvGraphicFramePr>
        <p:xfrm>
          <a:off x="6300788" y="5300663"/>
          <a:ext cx="1655762" cy="517525"/>
        </p:xfrm>
        <a:graphic>
          <a:graphicData uri="http://schemas.openxmlformats.org/drawingml/2006/table">
            <a:tbl>
              <a:tblPr/>
              <a:tblGrid>
                <a:gridCol w="165576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538" name="Picture 12" descr="att241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19700" y="1989138"/>
            <a:ext cx="30575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703580"/>
            <a:ext cx="8229600" cy="925830"/>
          </a:xfrm>
        </p:spPr>
        <p:txBody>
          <a:bodyPr/>
          <a:lstStyle/>
          <a:p>
            <a:r>
              <a:rPr lang="ru-RU" smtClean="0">
                <a:highlight>
                  <a:srgbClr val="FF00FF"/>
                </a:highlight>
              </a:rPr>
              <a:t>Фиолетовый лес</a:t>
            </a:r>
            <a:br>
              <a:rPr lang="ru-RU" smtClean="0"/>
            </a:br>
            <a:r>
              <a:rPr lang="ru-RU" sz="2800" smtClean="0">
                <a:solidFill>
                  <a:srgbClr val="FF0000"/>
                </a:solidFill>
              </a:rPr>
              <a:t>(Образовательная среда)</a:t>
            </a: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23563" name="Group 11"/>
          <p:cNvGraphicFramePr>
            <a:graphicFrameLocks noGrp="1"/>
          </p:cNvGraphicFramePr>
          <p:nvPr/>
        </p:nvGraphicFramePr>
        <p:xfrm>
          <a:off x="6300788" y="5300663"/>
          <a:ext cx="1584325" cy="51752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4585" name="Picture 12" descr="de5eae7ab4f301c119beb931d83441c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47813" y="1628775"/>
            <a:ext cx="61023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4143</Words>
  <Application>WPS Presentation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Comic Sans MS</vt:lpstr>
      <vt:lpstr>Microsoft YaHei</vt:lpstr>
      <vt:lpstr>Arial Unicode MS</vt:lpstr>
      <vt:lpstr>Constantia</vt:lpstr>
      <vt:lpstr>Тема Office</vt:lpstr>
      <vt:lpstr>Развивающие игры Воскобовича</vt:lpstr>
      <vt:lpstr>Немного истории:</vt:lpstr>
      <vt:lpstr>Характеристика развивающих игр Воскобовича:</vt:lpstr>
      <vt:lpstr>Творческий потенциал развивающих игр Воскобовича </vt:lpstr>
      <vt:lpstr>Основные принципы технологии </vt:lpstr>
      <vt:lpstr>Цель: развитие у детей творческих конструктивных навыков. </vt:lpstr>
      <vt:lpstr>Развивающие игры Воскобовича </vt:lpstr>
      <vt:lpstr>Развивающая игра «Ковраграф» </vt:lpstr>
      <vt:lpstr>PowerPoint 演示文稿</vt:lpstr>
      <vt:lpstr>PowerPoint 演示文稿</vt:lpstr>
      <vt:lpstr>PowerPoint 演示文稿</vt:lpstr>
      <vt:lpstr>Отметим явные плюсы Игровизора: </vt:lpstr>
      <vt:lpstr>        Во время занятий с детьми по играм Воскобовича педагогам        надо обратить внимание на следующее: </vt:lpstr>
      <vt:lpstr>PowerPoint 演示文稿</vt:lpstr>
      <vt:lpstr>Варианты использования Игровизора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Рузана</cp:lastModifiedBy>
  <cp:revision>59</cp:revision>
  <dcterms:created xsi:type="dcterms:W3CDTF">2013-02-04T20:24:00Z</dcterms:created>
  <dcterms:modified xsi:type="dcterms:W3CDTF">2022-10-18T07:01:24Z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68F1D21AA7564AF0B2F736650C7B22F8</vt:lpwstr>
  </property>
  <property fmtid="{D5CDD505-2E9C-101B-9397-08002B2CF9AE}" pid="3" name="KSOProductBuildVer">
    <vt:lpwstr>1049-11.2.0.11210</vt:lpwstr>
  </property>
</Properties>
</file>